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omments/modernComment_107_77AE6223.xml" ContentType="application/vnd.ms-powerpoint.comments+xml"/>
  <Override PartName="/ppt/comments/modernComment_106_3159F49D.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omments/modernComment_11B_C2162CDB.xml" ContentType="application/vnd.ms-powerpoint.comment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60" r:id="rId4"/>
    <p:sldId id="261" r:id="rId5"/>
    <p:sldId id="263" r:id="rId6"/>
    <p:sldId id="264" r:id="rId7"/>
    <p:sldId id="265" r:id="rId8"/>
    <p:sldId id="266" r:id="rId9"/>
    <p:sldId id="262" r:id="rId10"/>
    <p:sldId id="267" r:id="rId11"/>
    <p:sldId id="268" r:id="rId12"/>
    <p:sldId id="284" r:id="rId13"/>
    <p:sldId id="287" r:id="rId14"/>
    <p:sldId id="271" r:id="rId15"/>
    <p:sldId id="288" r:id="rId16"/>
    <p:sldId id="294" r:id="rId17"/>
    <p:sldId id="282" r:id="rId18"/>
    <p:sldId id="290" r:id="rId19"/>
    <p:sldId id="272" r:id="rId20"/>
    <p:sldId id="274" r:id="rId21"/>
    <p:sldId id="285" r:id="rId22"/>
    <p:sldId id="273" r:id="rId23"/>
    <p:sldId id="286" r:id="rId24"/>
    <p:sldId id="283" r:id="rId25"/>
    <p:sldId id="275" r:id="rId26"/>
    <p:sldId id="292" r:id="rId27"/>
    <p:sldId id="291" r:id="rId28"/>
    <p:sldId id="296" r:id="rId29"/>
    <p:sldId id="297" r:id="rId30"/>
    <p:sldId id="295" r:id="rId31"/>
    <p:sldId id="29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B3D662E-8D93-4B4D-8298-ABBB4D28E27A}">
          <p14:sldIdLst>
            <p14:sldId id="257"/>
            <p14:sldId id="258"/>
          </p14:sldIdLst>
        </p14:section>
        <p14:section name="NPP and Wind" id="{7785E9C2-A90A-4E99-AB72-E602899CDACE}">
          <p14:sldIdLst>
            <p14:sldId id="260"/>
            <p14:sldId id="261"/>
            <p14:sldId id="263"/>
            <p14:sldId id="264"/>
            <p14:sldId id="265"/>
            <p14:sldId id="266"/>
            <p14:sldId id="262"/>
            <p14:sldId id="267"/>
            <p14:sldId id="268"/>
            <p14:sldId id="284"/>
            <p14:sldId id="287"/>
            <p14:sldId id="271"/>
            <p14:sldId id="288"/>
            <p14:sldId id="294"/>
            <p14:sldId id="282"/>
            <p14:sldId id="290"/>
            <p14:sldId id="272"/>
            <p14:sldId id="274"/>
          </p14:sldIdLst>
        </p14:section>
        <p14:section name="Arbitrage" id="{7B3BB94E-641E-4B8B-B879-AC8F26DB5D34}">
          <p14:sldIdLst>
            <p14:sldId id="285"/>
            <p14:sldId id="273"/>
            <p14:sldId id="286"/>
            <p14:sldId id="283"/>
            <p14:sldId id="275"/>
            <p14:sldId id="292"/>
            <p14:sldId id="291"/>
            <p14:sldId id="296"/>
            <p14:sldId id="297"/>
            <p14:sldId id="295"/>
            <p14:sldId id="29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85A077-9C4B-0BE4-74A4-AFD50DA7AC30}" name="Kelsey B. Gaston" initials="KBG" userId="S::Kelsey.Gaston@inl.gov::fc163bbc-7871-42ce-983a-a0b24a85eb2a" providerId="AD"/>
  <p188:author id="{B8507F8A-4D52-822C-4E1C-B41780C8A659}" name="Gabriel J. Soto Gonzalez" initials="GJSG" userId="S::Gabriel.SotoGonzalez@inl.gov::4c6b3e13-68c2-49e4-b4e6-9db9ddf7123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51"/>
    <a:srgbClr val="015976"/>
    <a:srgbClr val="2BAB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40" autoAdjust="0"/>
    <p:restoredTop sz="94694"/>
  </p:normalViewPr>
  <p:slideViewPr>
    <p:cSldViewPr snapToObjects="1">
      <p:cViewPr varScale="1">
        <p:scale>
          <a:sx n="67" d="100"/>
          <a:sy n="67" d="100"/>
        </p:scale>
        <p:origin x="824" y="4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otogj\projects\HERON\tests\workshop\wind\analytic.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otogj\projects\HERON\tests\workshop\wind\analytic.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otogj\projects\HERON\tests\workshop\wind\analytic.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otogj\projects\HERON\tests\workshop\wind\analytic.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otogj\projects\HERON\tests\workshop\wind\analytic.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npp_wind!$A$2</c:f>
              <c:strCache>
                <c:ptCount val="1"/>
                <c:pt idx="0">
                  <c:v>0</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cat>
            <c:numRef>
              <c:f>(npp_wind!$B$2,npp_wind!$B$8,npp_wind!$B$14,npp_wind!$B$20)</c:f>
              <c:numCache>
                <c:formatCode>General</c:formatCode>
                <c:ptCount val="4"/>
                <c:pt idx="0">
                  <c:v>0</c:v>
                </c:pt>
                <c:pt idx="1">
                  <c:v>20</c:v>
                </c:pt>
                <c:pt idx="2">
                  <c:v>40</c:v>
                </c:pt>
                <c:pt idx="3">
                  <c:v>60</c:v>
                </c:pt>
              </c:numCache>
            </c:numRef>
          </c:cat>
          <c:val>
            <c:numRef>
              <c:f>(npp_wind!$E$2,npp_wind!$E$8,npp_wind!$E$14,npp_wind!$E$20)</c:f>
              <c:numCache>
                <c:formatCode>General</c:formatCode>
                <c:ptCount val="4"/>
                <c:pt idx="0">
                  <c:v>-330461797249</c:v>
                </c:pt>
                <c:pt idx="1">
                  <c:v>-3392682215.8800001</c:v>
                </c:pt>
                <c:pt idx="2">
                  <c:v>5379571331.2600002</c:v>
                </c:pt>
                <c:pt idx="3">
                  <c:v>1320752.36362</c:v>
                </c:pt>
              </c:numCache>
            </c:numRef>
          </c:val>
          <c:smooth val="0"/>
          <c:extLst>
            <c:ext xmlns:c16="http://schemas.microsoft.com/office/drawing/2014/chart" uri="{C3380CC4-5D6E-409C-BE32-E72D297353CC}">
              <c16:uniqueId val="{00000000-5571-4184-9224-6C867F17CD01}"/>
            </c:ext>
          </c:extLst>
        </c:ser>
        <c:ser>
          <c:idx val="1"/>
          <c:order val="1"/>
          <c:tx>
            <c:strRef>
              <c:f>npp_wind!$A$3</c:f>
              <c:strCache>
                <c:ptCount val="1"/>
                <c:pt idx="0">
                  <c:v>10</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val>
            <c:numRef>
              <c:f>(npp_wind!$E$3,npp_wind!$E$9,npp_wind!$E$15,npp_wind!$E$21)</c:f>
              <c:numCache>
                <c:formatCode>General</c:formatCode>
                <c:ptCount val="4"/>
                <c:pt idx="0">
                  <c:v>-232247733680</c:v>
                </c:pt>
                <c:pt idx="1">
                  <c:v>3986704370.3400002</c:v>
                </c:pt>
                <c:pt idx="2">
                  <c:v>4412665081.9499998</c:v>
                </c:pt>
                <c:pt idx="3">
                  <c:v>-977368147.52400005</c:v>
                </c:pt>
              </c:numCache>
            </c:numRef>
          </c:val>
          <c:smooth val="0"/>
          <c:extLst>
            <c:ext xmlns:c16="http://schemas.microsoft.com/office/drawing/2014/chart" uri="{C3380CC4-5D6E-409C-BE32-E72D297353CC}">
              <c16:uniqueId val="{00000001-5571-4184-9224-6C867F17CD01}"/>
            </c:ext>
          </c:extLst>
        </c:ser>
        <c:ser>
          <c:idx val="2"/>
          <c:order val="2"/>
          <c:tx>
            <c:strRef>
              <c:f>npp_wind!$A$4</c:f>
              <c:strCache>
                <c:ptCount val="1"/>
                <c:pt idx="0">
                  <c:v>30</c:v>
                </c:pt>
              </c:strCache>
            </c:strRef>
          </c:tx>
          <c:spPr>
            <a:ln w="34925" cap="rnd">
              <a:solidFill>
                <a:schemeClr val="accent3"/>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val>
            <c:numRef>
              <c:f>(npp_wind!$E$4,npp_wind!$E$10,npp_wind!$E$16,npp_wind!$E$22)</c:f>
              <c:numCache>
                <c:formatCode>General</c:formatCode>
                <c:ptCount val="4"/>
                <c:pt idx="0">
                  <c:v>-99596722067.300003</c:v>
                </c:pt>
                <c:pt idx="1">
                  <c:v>4484587753.4700003</c:v>
                </c:pt>
                <c:pt idx="2">
                  <c:v>2229240923.8899999</c:v>
                </c:pt>
                <c:pt idx="3">
                  <c:v>-3171978867.4299998</c:v>
                </c:pt>
              </c:numCache>
            </c:numRef>
          </c:val>
          <c:smooth val="0"/>
          <c:extLst>
            <c:ext xmlns:c16="http://schemas.microsoft.com/office/drawing/2014/chart" uri="{C3380CC4-5D6E-409C-BE32-E72D297353CC}">
              <c16:uniqueId val="{00000002-5571-4184-9224-6C867F17CD01}"/>
            </c:ext>
          </c:extLst>
        </c:ser>
        <c:ser>
          <c:idx val="3"/>
          <c:order val="3"/>
          <c:tx>
            <c:strRef>
              <c:f>npp_wind!$A$5</c:f>
              <c:strCache>
                <c:ptCount val="1"/>
                <c:pt idx="0">
                  <c:v>50</c:v>
                </c:pt>
              </c:strCache>
            </c:strRef>
          </c:tx>
          <c:spPr>
            <a:ln w="34925" cap="rnd">
              <a:solidFill>
                <a:schemeClr val="accent4"/>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val>
            <c:numRef>
              <c:f>(npp_wind!$E$5,npp_wind!$E$11,npp_wind!$E$17,npp_wind!$E$23)</c:f>
              <c:numCache>
                <c:formatCode>General</c:formatCode>
                <c:ptCount val="4"/>
                <c:pt idx="0">
                  <c:v>-67875678954.599998</c:v>
                </c:pt>
                <c:pt idx="1">
                  <c:v>3364569392.3299999</c:v>
                </c:pt>
                <c:pt idx="2">
                  <c:v>-253021111.32300001</c:v>
                </c:pt>
                <c:pt idx="3">
                  <c:v>-5689697567.8800001</c:v>
                </c:pt>
              </c:numCache>
            </c:numRef>
          </c:val>
          <c:smooth val="0"/>
          <c:extLst>
            <c:ext xmlns:c16="http://schemas.microsoft.com/office/drawing/2014/chart" uri="{C3380CC4-5D6E-409C-BE32-E72D297353CC}">
              <c16:uniqueId val="{00000003-5571-4184-9224-6C867F17CD01}"/>
            </c:ext>
          </c:extLst>
        </c:ser>
        <c:ser>
          <c:idx val="4"/>
          <c:order val="4"/>
          <c:tx>
            <c:strRef>
              <c:f>npp_wind!$A$6</c:f>
              <c:strCache>
                <c:ptCount val="1"/>
                <c:pt idx="0">
                  <c:v>70</c:v>
                </c:pt>
              </c:strCache>
            </c:strRef>
          </c:tx>
          <c:spPr>
            <a:ln w="34925" cap="rnd">
              <a:solidFill>
                <a:schemeClr val="accent5"/>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val>
            <c:numRef>
              <c:f>(npp_wind!$E$6,npp_wind!$E$12,npp_wind!$E$18,npp_wind!$E$24)</c:f>
              <c:numCache>
                <c:formatCode>General</c:formatCode>
                <c:ptCount val="4"/>
                <c:pt idx="0">
                  <c:v>-53324085327.099998</c:v>
                </c:pt>
                <c:pt idx="1">
                  <c:v>1043246108.34</c:v>
                </c:pt>
                <c:pt idx="2">
                  <c:v>-2881517513.04</c:v>
                </c:pt>
                <c:pt idx="3">
                  <c:v>-8278161852.1999998</c:v>
                </c:pt>
              </c:numCache>
            </c:numRef>
          </c:val>
          <c:smooth val="0"/>
          <c:extLst>
            <c:ext xmlns:c16="http://schemas.microsoft.com/office/drawing/2014/chart" uri="{C3380CC4-5D6E-409C-BE32-E72D297353CC}">
              <c16:uniqueId val="{00000004-5571-4184-9224-6C867F17CD01}"/>
            </c:ext>
          </c:extLst>
        </c:ser>
        <c:ser>
          <c:idx val="5"/>
          <c:order val="5"/>
          <c:tx>
            <c:strRef>
              <c:f>npp_wind!$A$7</c:f>
              <c:strCache>
                <c:ptCount val="1"/>
                <c:pt idx="0">
                  <c:v>90</c:v>
                </c:pt>
              </c:strCache>
            </c:strRef>
          </c:tx>
          <c:spPr>
            <a:ln w="34925" cap="rnd">
              <a:solidFill>
                <a:schemeClr val="accent6"/>
              </a:solidFill>
              <a:round/>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c:spPr>
          </c:marker>
          <c:val>
            <c:numRef>
              <c:f>(npp_wind!$E$7,npp_wind!$E$13,npp_wind!$E$19,npp_wind!$E$25)</c:f>
              <c:numCache>
                <c:formatCode>General</c:formatCode>
                <c:ptCount val="4"/>
                <c:pt idx="0">
                  <c:v>-46110884841.300003</c:v>
                </c:pt>
                <c:pt idx="1">
                  <c:v>-1545823667.55</c:v>
                </c:pt>
                <c:pt idx="2">
                  <c:v>-5473789414.3699999</c:v>
                </c:pt>
                <c:pt idx="3">
                  <c:v>-10871265196</c:v>
                </c:pt>
              </c:numCache>
            </c:numRef>
          </c:val>
          <c:smooth val="0"/>
          <c:extLst>
            <c:ext xmlns:c16="http://schemas.microsoft.com/office/drawing/2014/chart" uri="{C3380CC4-5D6E-409C-BE32-E72D297353CC}">
              <c16:uniqueId val="{00000005-5571-4184-9224-6C867F17CD01}"/>
            </c:ext>
          </c:extLst>
        </c:ser>
        <c:dLbls>
          <c:showLegendKey val="0"/>
          <c:showVal val="0"/>
          <c:showCatName val="0"/>
          <c:showSerName val="0"/>
          <c:showPercent val="0"/>
          <c:showBubbleSize val="0"/>
        </c:dLbls>
        <c:marker val="1"/>
        <c:smooth val="0"/>
        <c:axId val="1127994432"/>
        <c:axId val="1126850064"/>
      </c:lineChart>
      <c:catAx>
        <c:axId val="1127994432"/>
        <c:scaling>
          <c:orientation val="minMax"/>
        </c:scaling>
        <c:delete val="0"/>
        <c:axPos val="b"/>
        <c:title>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low"/>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126850064"/>
        <c:crosses val="autoZero"/>
        <c:auto val="1"/>
        <c:lblAlgn val="ctr"/>
        <c:lblOffset val="100"/>
        <c:noMultiLvlLbl val="0"/>
      </c:catAx>
      <c:valAx>
        <c:axId val="1126850064"/>
        <c:scaling>
          <c:orientation val="minMax"/>
        </c:scaling>
        <c:delete val="0"/>
        <c:axPos val="l"/>
        <c:majorGridlines>
          <c:spPr>
            <a:ln w="9525" cap="flat" cmpd="sng" algn="ctr">
              <a:solidFill>
                <a:schemeClr val="lt1">
                  <a:lumMod val="95000"/>
                  <a:alpha val="10000"/>
                </a:schemeClr>
              </a:solidFill>
              <a:round/>
            </a:ln>
            <a:effectLst/>
          </c:spPr>
        </c:majorGridlines>
        <c:title>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12799443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npp_wind!$A$2</c:f>
              <c:strCache>
                <c:ptCount val="1"/>
                <c:pt idx="0">
                  <c:v>0</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cat>
            <c:numRef>
              <c:f>(npp_wind!$B$2,npp_wind!$B$8,npp_wind!$B$14,npp_wind!$B$20)</c:f>
              <c:numCache>
                <c:formatCode>General</c:formatCode>
                <c:ptCount val="4"/>
                <c:pt idx="0">
                  <c:v>0</c:v>
                </c:pt>
                <c:pt idx="1">
                  <c:v>20</c:v>
                </c:pt>
                <c:pt idx="2">
                  <c:v>40</c:v>
                </c:pt>
                <c:pt idx="3">
                  <c:v>60</c:v>
                </c:pt>
              </c:numCache>
            </c:numRef>
          </c:cat>
          <c:val>
            <c:numRef>
              <c:f>(npp_wind!$E$2,npp_wind!$E$8,npp_wind!$E$14,npp_wind!$E$20)</c:f>
              <c:numCache>
                <c:formatCode>General</c:formatCode>
                <c:ptCount val="4"/>
                <c:pt idx="0">
                  <c:v>-330461797249</c:v>
                </c:pt>
                <c:pt idx="1">
                  <c:v>-3392682215.8800001</c:v>
                </c:pt>
                <c:pt idx="2">
                  <c:v>5379571331.2600002</c:v>
                </c:pt>
                <c:pt idx="3">
                  <c:v>1320752.36362</c:v>
                </c:pt>
              </c:numCache>
            </c:numRef>
          </c:val>
          <c:smooth val="0"/>
          <c:extLst>
            <c:ext xmlns:c16="http://schemas.microsoft.com/office/drawing/2014/chart" uri="{C3380CC4-5D6E-409C-BE32-E72D297353CC}">
              <c16:uniqueId val="{00000000-46A5-4C4B-ADE0-E55D9D1786D2}"/>
            </c:ext>
          </c:extLst>
        </c:ser>
        <c:ser>
          <c:idx val="1"/>
          <c:order val="1"/>
          <c:tx>
            <c:strRef>
              <c:f>npp_wind!$A$3</c:f>
              <c:strCache>
                <c:ptCount val="1"/>
                <c:pt idx="0">
                  <c:v>10</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val>
            <c:numRef>
              <c:f>(npp_wind!$E$3,npp_wind!$E$9,npp_wind!$E$15,npp_wind!$E$21)</c:f>
              <c:numCache>
                <c:formatCode>General</c:formatCode>
                <c:ptCount val="4"/>
                <c:pt idx="0">
                  <c:v>-232247733680</c:v>
                </c:pt>
                <c:pt idx="1">
                  <c:v>3986704370.3400002</c:v>
                </c:pt>
                <c:pt idx="2">
                  <c:v>4412665081.9499998</c:v>
                </c:pt>
                <c:pt idx="3">
                  <c:v>-977368147.52400005</c:v>
                </c:pt>
              </c:numCache>
            </c:numRef>
          </c:val>
          <c:smooth val="0"/>
          <c:extLst>
            <c:ext xmlns:c16="http://schemas.microsoft.com/office/drawing/2014/chart" uri="{C3380CC4-5D6E-409C-BE32-E72D297353CC}">
              <c16:uniqueId val="{00000001-46A5-4C4B-ADE0-E55D9D1786D2}"/>
            </c:ext>
          </c:extLst>
        </c:ser>
        <c:ser>
          <c:idx val="2"/>
          <c:order val="2"/>
          <c:tx>
            <c:strRef>
              <c:f>npp_wind!$A$4</c:f>
              <c:strCache>
                <c:ptCount val="1"/>
                <c:pt idx="0">
                  <c:v>30</c:v>
                </c:pt>
              </c:strCache>
            </c:strRef>
          </c:tx>
          <c:spPr>
            <a:ln w="34925" cap="rnd">
              <a:solidFill>
                <a:schemeClr val="accent3"/>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val>
            <c:numRef>
              <c:f>(npp_wind!$E$4,npp_wind!$E$10,npp_wind!$E$16,npp_wind!$E$22)</c:f>
              <c:numCache>
                <c:formatCode>General</c:formatCode>
                <c:ptCount val="4"/>
                <c:pt idx="0">
                  <c:v>-99596722067.300003</c:v>
                </c:pt>
                <c:pt idx="1">
                  <c:v>4484587753.4700003</c:v>
                </c:pt>
                <c:pt idx="2">
                  <c:v>2229240923.8899999</c:v>
                </c:pt>
                <c:pt idx="3">
                  <c:v>-3171978867.4299998</c:v>
                </c:pt>
              </c:numCache>
            </c:numRef>
          </c:val>
          <c:smooth val="0"/>
          <c:extLst>
            <c:ext xmlns:c16="http://schemas.microsoft.com/office/drawing/2014/chart" uri="{C3380CC4-5D6E-409C-BE32-E72D297353CC}">
              <c16:uniqueId val="{00000002-46A5-4C4B-ADE0-E55D9D1786D2}"/>
            </c:ext>
          </c:extLst>
        </c:ser>
        <c:ser>
          <c:idx val="3"/>
          <c:order val="3"/>
          <c:tx>
            <c:strRef>
              <c:f>npp_wind!$A$5</c:f>
              <c:strCache>
                <c:ptCount val="1"/>
                <c:pt idx="0">
                  <c:v>50</c:v>
                </c:pt>
              </c:strCache>
            </c:strRef>
          </c:tx>
          <c:spPr>
            <a:ln w="34925" cap="rnd">
              <a:solidFill>
                <a:schemeClr val="accent4"/>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val>
            <c:numRef>
              <c:f>(npp_wind!$E$5,npp_wind!$E$11,npp_wind!$E$17,npp_wind!$E$23)</c:f>
              <c:numCache>
                <c:formatCode>General</c:formatCode>
                <c:ptCount val="4"/>
                <c:pt idx="0">
                  <c:v>-67875678954.599998</c:v>
                </c:pt>
                <c:pt idx="1">
                  <c:v>3364569392.3299999</c:v>
                </c:pt>
                <c:pt idx="2">
                  <c:v>-253021111.32300001</c:v>
                </c:pt>
                <c:pt idx="3">
                  <c:v>-5689697567.8800001</c:v>
                </c:pt>
              </c:numCache>
            </c:numRef>
          </c:val>
          <c:smooth val="0"/>
          <c:extLst>
            <c:ext xmlns:c16="http://schemas.microsoft.com/office/drawing/2014/chart" uri="{C3380CC4-5D6E-409C-BE32-E72D297353CC}">
              <c16:uniqueId val="{00000003-46A5-4C4B-ADE0-E55D9D1786D2}"/>
            </c:ext>
          </c:extLst>
        </c:ser>
        <c:ser>
          <c:idx val="4"/>
          <c:order val="4"/>
          <c:tx>
            <c:strRef>
              <c:f>npp_wind!$A$6</c:f>
              <c:strCache>
                <c:ptCount val="1"/>
                <c:pt idx="0">
                  <c:v>70</c:v>
                </c:pt>
              </c:strCache>
            </c:strRef>
          </c:tx>
          <c:spPr>
            <a:ln w="34925" cap="rnd">
              <a:solidFill>
                <a:schemeClr val="accent5"/>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val>
            <c:numRef>
              <c:f>(npp_wind!$E$6,npp_wind!$E$12,npp_wind!$E$18,npp_wind!$E$24)</c:f>
              <c:numCache>
                <c:formatCode>General</c:formatCode>
                <c:ptCount val="4"/>
                <c:pt idx="0">
                  <c:v>-53324085327.099998</c:v>
                </c:pt>
                <c:pt idx="1">
                  <c:v>1043246108.34</c:v>
                </c:pt>
                <c:pt idx="2">
                  <c:v>-2881517513.04</c:v>
                </c:pt>
                <c:pt idx="3">
                  <c:v>-8278161852.1999998</c:v>
                </c:pt>
              </c:numCache>
            </c:numRef>
          </c:val>
          <c:smooth val="0"/>
          <c:extLst>
            <c:ext xmlns:c16="http://schemas.microsoft.com/office/drawing/2014/chart" uri="{C3380CC4-5D6E-409C-BE32-E72D297353CC}">
              <c16:uniqueId val="{00000004-46A5-4C4B-ADE0-E55D9D1786D2}"/>
            </c:ext>
          </c:extLst>
        </c:ser>
        <c:ser>
          <c:idx val="5"/>
          <c:order val="5"/>
          <c:tx>
            <c:strRef>
              <c:f>npp_wind!$A$7</c:f>
              <c:strCache>
                <c:ptCount val="1"/>
                <c:pt idx="0">
                  <c:v>90</c:v>
                </c:pt>
              </c:strCache>
            </c:strRef>
          </c:tx>
          <c:spPr>
            <a:ln w="34925" cap="rnd">
              <a:solidFill>
                <a:schemeClr val="accent6"/>
              </a:solidFill>
              <a:round/>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c:spPr>
          </c:marker>
          <c:val>
            <c:numRef>
              <c:f>(npp_wind!$E$7,npp_wind!$E$13,npp_wind!$E$19,npp_wind!$E$25)</c:f>
              <c:numCache>
                <c:formatCode>General</c:formatCode>
                <c:ptCount val="4"/>
                <c:pt idx="0">
                  <c:v>-46110884841.300003</c:v>
                </c:pt>
                <c:pt idx="1">
                  <c:v>-1545823667.55</c:v>
                </c:pt>
                <c:pt idx="2">
                  <c:v>-5473789414.3699999</c:v>
                </c:pt>
                <c:pt idx="3">
                  <c:v>-10871265196</c:v>
                </c:pt>
              </c:numCache>
            </c:numRef>
          </c:val>
          <c:smooth val="0"/>
          <c:extLst>
            <c:ext xmlns:c16="http://schemas.microsoft.com/office/drawing/2014/chart" uri="{C3380CC4-5D6E-409C-BE32-E72D297353CC}">
              <c16:uniqueId val="{00000005-46A5-4C4B-ADE0-E55D9D1786D2}"/>
            </c:ext>
          </c:extLst>
        </c:ser>
        <c:dLbls>
          <c:showLegendKey val="0"/>
          <c:showVal val="0"/>
          <c:showCatName val="0"/>
          <c:showSerName val="0"/>
          <c:showPercent val="0"/>
          <c:showBubbleSize val="0"/>
        </c:dLbls>
        <c:marker val="1"/>
        <c:smooth val="0"/>
        <c:axId val="1127994432"/>
        <c:axId val="1126850064"/>
      </c:lineChart>
      <c:catAx>
        <c:axId val="1127994432"/>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NPP Capacity (GWe)</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126850064"/>
        <c:crosses val="autoZero"/>
        <c:auto val="1"/>
        <c:lblAlgn val="ctr"/>
        <c:lblOffset val="100"/>
        <c:noMultiLvlLbl val="0"/>
      </c:catAx>
      <c:valAx>
        <c:axId val="1126850064"/>
        <c:scaling>
          <c:orientation val="minMax"/>
          <c:max val="7000000000"/>
          <c:min val="-20000000000"/>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Mean NPV ($)</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12799443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Wind = 0 GWe</a:t>
            </a:r>
          </a:p>
          <a:p>
            <a:pPr>
              <a:defRPr/>
            </a:pPr>
            <a:r>
              <a:rPr lang="en-US"/>
              <a:t>Reactor = 50 GWt</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npp_wind_storage!$E$4</c:f>
              <c:strCache>
                <c:ptCount val="1"/>
                <c:pt idx="0">
                  <c:v>0</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numFmt formatCode="0.00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(npp_wind_storage!$C$4,npp_wind_storage!$C$12)</c:f>
              <c:numCache>
                <c:formatCode>General</c:formatCode>
                <c:ptCount val="2"/>
                <c:pt idx="0">
                  <c:v>0</c:v>
                </c:pt>
                <c:pt idx="1">
                  <c:v>10</c:v>
                </c:pt>
              </c:numCache>
            </c:numRef>
          </c:cat>
          <c:val>
            <c:numRef>
              <c:f>(npp_wind_storage!$H$4,npp_wind_storage!$H$12)</c:f>
              <c:numCache>
                <c:formatCode>General</c:formatCode>
                <c:ptCount val="2"/>
                <c:pt idx="0">
                  <c:v>4496265356.3599997</c:v>
                </c:pt>
                <c:pt idx="1">
                  <c:v>6026865670.8400002</c:v>
                </c:pt>
              </c:numCache>
            </c:numRef>
          </c:val>
          <c:extLst>
            <c:ext xmlns:c16="http://schemas.microsoft.com/office/drawing/2014/chart" uri="{C3380CC4-5D6E-409C-BE32-E72D297353CC}">
              <c16:uniqueId val="{00000000-3E14-4C12-8D1A-B816D1CFA5FB}"/>
            </c:ext>
          </c:extLst>
        </c:ser>
        <c:ser>
          <c:idx val="1"/>
          <c:order val="1"/>
          <c:tx>
            <c:strRef>
              <c:f>npp_wind_storage!$E$8</c:f>
              <c:strCache>
                <c:ptCount val="1"/>
                <c:pt idx="0">
                  <c:v>5</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numFmt formatCode="0.00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val>
            <c:numRef>
              <c:f>(npp_wind_storage!$H$8,npp_wind_storage!$H$16)</c:f>
              <c:numCache>
                <c:formatCode>General</c:formatCode>
                <c:ptCount val="2"/>
                <c:pt idx="0">
                  <c:v>6610466384.0699997</c:v>
                </c:pt>
                <c:pt idx="1">
                  <c:v>7901349762.0299997</c:v>
                </c:pt>
              </c:numCache>
            </c:numRef>
          </c:val>
          <c:extLst>
            <c:ext xmlns:c16="http://schemas.microsoft.com/office/drawing/2014/chart" uri="{C3380CC4-5D6E-409C-BE32-E72D297353CC}">
              <c16:uniqueId val="{00000001-3E14-4C12-8D1A-B816D1CFA5FB}"/>
            </c:ext>
          </c:extLst>
        </c:ser>
        <c:dLbls>
          <c:showLegendKey val="0"/>
          <c:showVal val="1"/>
          <c:showCatName val="0"/>
          <c:showSerName val="0"/>
          <c:showPercent val="0"/>
          <c:showBubbleSize val="0"/>
        </c:dLbls>
        <c:gapWidth val="150"/>
        <c:shape val="box"/>
        <c:axId val="796008656"/>
        <c:axId val="1119880608"/>
        <c:axId val="1117863152"/>
      </c:bar3DChart>
      <c:catAx>
        <c:axId val="796008656"/>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TES Size (GWt)</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119880608"/>
        <c:crosses val="autoZero"/>
        <c:auto val="1"/>
        <c:lblAlgn val="ctr"/>
        <c:lblOffset val="100"/>
        <c:noMultiLvlLbl val="0"/>
      </c:catAx>
      <c:valAx>
        <c:axId val="1119880608"/>
        <c:scaling>
          <c:orientation val="minMax"/>
          <c:min val="4000000000"/>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Mean NPV ($)</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96008656"/>
        <c:crosses val="autoZero"/>
        <c:crossBetween val="between"/>
      </c:valAx>
      <c:serAx>
        <c:axId val="1117863152"/>
        <c:scaling>
          <c:orientation val="minMax"/>
        </c:scaling>
        <c:delete val="0"/>
        <c:axPos val="b"/>
        <c:title>
          <c:tx>
            <c:rich>
              <a:bodyPr rot="-5400000" spcFirstLastPara="1" vertOverflow="ellipsis" wrap="square" anchor="ctr" anchorCtr="1"/>
              <a:lstStyle/>
              <a:p>
                <a:pPr>
                  <a:defRPr sz="900" b="1" i="0" u="none" strike="noStrike" kern="1200" cap="all" baseline="0">
                    <a:solidFill>
                      <a:schemeClr val="lt1">
                        <a:lumMod val="85000"/>
                      </a:schemeClr>
                    </a:solidFill>
                    <a:latin typeface="+mn-lt"/>
                    <a:ea typeface="+mn-ea"/>
                    <a:cs typeface="+mn-cs"/>
                  </a:defRPr>
                </a:pPr>
                <a:r>
                  <a:rPr lang="en-US"/>
                  <a:t>Battery Size (GWe)</a:t>
                </a:r>
              </a:p>
            </c:rich>
          </c:tx>
          <c:overlay val="0"/>
          <c:spPr>
            <a:noFill/>
            <a:ln>
              <a:noFill/>
            </a:ln>
            <a:effectLst/>
          </c:spPr>
          <c:txPr>
            <a:bodyPr rot="-5400000" spcFirstLastPara="1" vertOverflow="ellipsis"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119880608"/>
        <c:crosses val="autoZero"/>
      </c:ser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Wind = 15 GWe</a:t>
            </a:r>
          </a:p>
          <a:p>
            <a:pPr>
              <a:defRPr/>
            </a:pPr>
            <a:r>
              <a:rPr lang="en-US"/>
              <a:t>Reactor = 0 GWt</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npp_wind_storage!$E$4</c:f>
              <c:strCache>
                <c:ptCount val="1"/>
                <c:pt idx="0">
                  <c:v>0</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numFmt formatCode="0.000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(npp_wind_storage!$C$4,npp_wind_storage!$C$12)</c:f>
              <c:numCache>
                <c:formatCode>General</c:formatCode>
                <c:ptCount val="2"/>
                <c:pt idx="0">
                  <c:v>0</c:v>
                </c:pt>
                <c:pt idx="1">
                  <c:v>10</c:v>
                </c:pt>
              </c:numCache>
            </c:numRef>
          </c:cat>
          <c:val>
            <c:numRef>
              <c:f>(npp_wind_storage!$H$3,npp_wind_storage!$H$11)</c:f>
              <c:numCache>
                <c:formatCode>General</c:formatCode>
                <c:ptCount val="2"/>
                <c:pt idx="0">
                  <c:v>-183719830186</c:v>
                </c:pt>
                <c:pt idx="1">
                  <c:v>-183848761340</c:v>
                </c:pt>
              </c:numCache>
            </c:numRef>
          </c:val>
          <c:extLst>
            <c:ext xmlns:c16="http://schemas.microsoft.com/office/drawing/2014/chart" uri="{C3380CC4-5D6E-409C-BE32-E72D297353CC}">
              <c16:uniqueId val="{00000000-1AB0-44C4-B969-82EAFFF44238}"/>
            </c:ext>
          </c:extLst>
        </c:ser>
        <c:ser>
          <c:idx val="1"/>
          <c:order val="1"/>
          <c:tx>
            <c:strRef>
              <c:f>npp_wind_storage!$E$7</c:f>
              <c:strCache>
                <c:ptCount val="1"/>
                <c:pt idx="0">
                  <c:v>5</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numFmt formatCode="0.000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val>
            <c:numRef>
              <c:f>(npp_wind_storage!$H$7,npp_wind_storage!$H$15)</c:f>
              <c:numCache>
                <c:formatCode>General</c:formatCode>
                <c:ptCount val="2"/>
                <c:pt idx="0">
                  <c:v>-183619105056</c:v>
                </c:pt>
                <c:pt idx="1">
                  <c:v>-183943693181</c:v>
                </c:pt>
              </c:numCache>
            </c:numRef>
          </c:val>
          <c:extLst>
            <c:ext xmlns:c16="http://schemas.microsoft.com/office/drawing/2014/chart" uri="{C3380CC4-5D6E-409C-BE32-E72D297353CC}">
              <c16:uniqueId val="{00000001-1AB0-44C4-B969-82EAFFF44238}"/>
            </c:ext>
          </c:extLst>
        </c:ser>
        <c:dLbls>
          <c:showLegendKey val="0"/>
          <c:showVal val="1"/>
          <c:showCatName val="0"/>
          <c:showSerName val="0"/>
          <c:showPercent val="0"/>
          <c:showBubbleSize val="0"/>
        </c:dLbls>
        <c:gapWidth val="150"/>
        <c:shape val="box"/>
        <c:axId val="796008656"/>
        <c:axId val="1119880608"/>
        <c:axId val="1117863152"/>
      </c:bar3DChart>
      <c:catAx>
        <c:axId val="796008656"/>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TES Size (GWt)</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119880608"/>
        <c:crosses val="autoZero"/>
        <c:auto val="1"/>
        <c:lblAlgn val="ctr"/>
        <c:lblOffset val="100"/>
        <c:noMultiLvlLbl val="0"/>
      </c:catAx>
      <c:valAx>
        <c:axId val="1119880608"/>
        <c:scaling>
          <c:orientation val="minMax"/>
          <c:min val="4000000000"/>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Mean NPV ($)</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96008656"/>
        <c:crosses val="autoZero"/>
        <c:crossBetween val="between"/>
      </c:valAx>
      <c:serAx>
        <c:axId val="1117863152"/>
        <c:scaling>
          <c:orientation val="minMax"/>
        </c:scaling>
        <c:delete val="0"/>
        <c:axPos val="b"/>
        <c:title>
          <c:tx>
            <c:rich>
              <a:bodyPr rot="-5400000" spcFirstLastPara="1" vertOverflow="ellipsis" wrap="square" anchor="ctr" anchorCtr="1"/>
              <a:lstStyle/>
              <a:p>
                <a:pPr>
                  <a:defRPr sz="900" b="1" i="0" u="none" strike="noStrike" kern="1200" cap="all" baseline="0">
                    <a:solidFill>
                      <a:schemeClr val="lt1">
                        <a:lumMod val="85000"/>
                      </a:schemeClr>
                    </a:solidFill>
                    <a:latin typeface="+mn-lt"/>
                    <a:ea typeface="+mn-ea"/>
                    <a:cs typeface="+mn-cs"/>
                  </a:defRPr>
                </a:pPr>
                <a:r>
                  <a:rPr lang="en-US"/>
                  <a:t>Battery Size (GWe)</a:t>
                </a:r>
              </a:p>
            </c:rich>
          </c:tx>
          <c:overlay val="0"/>
          <c:spPr>
            <a:noFill/>
            <a:ln>
              <a:noFill/>
            </a:ln>
            <a:effectLst/>
          </c:spPr>
          <c:txPr>
            <a:bodyPr rot="-5400000" spcFirstLastPara="1" vertOverflow="ellipsis"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119880608"/>
        <c:crosses val="autoZero"/>
      </c:ser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Wind = 15 GWe</a:t>
            </a:r>
          </a:p>
          <a:p>
            <a:pPr>
              <a:defRPr/>
            </a:pPr>
            <a:r>
              <a:rPr lang="en-US"/>
              <a:t>Reactor = 50 GWt</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npp_wind_storage!$E$5</c:f>
              <c:strCache>
                <c:ptCount val="1"/>
                <c:pt idx="0">
                  <c:v>0</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numFmt formatCode="0.00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(npp_wind_storage!$C$4,npp_wind_storage!$C$12)</c:f>
              <c:numCache>
                <c:formatCode>General</c:formatCode>
                <c:ptCount val="2"/>
                <c:pt idx="0">
                  <c:v>0</c:v>
                </c:pt>
                <c:pt idx="1">
                  <c:v>10</c:v>
                </c:pt>
              </c:numCache>
            </c:numRef>
          </c:cat>
          <c:val>
            <c:numRef>
              <c:f>(npp_wind_storage!$H$5,npp_wind_storage!$H$13)</c:f>
              <c:numCache>
                <c:formatCode>General</c:formatCode>
                <c:ptCount val="2"/>
                <c:pt idx="0">
                  <c:v>6447175377.1400003</c:v>
                </c:pt>
                <c:pt idx="1">
                  <c:v>7330587020.3500004</c:v>
                </c:pt>
              </c:numCache>
            </c:numRef>
          </c:val>
          <c:extLst>
            <c:ext xmlns:c16="http://schemas.microsoft.com/office/drawing/2014/chart" uri="{C3380CC4-5D6E-409C-BE32-E72D297353CC}">
              <c16:uniqueId val="{00000000-9081-4359-AF35-AF9450957455}"/>
            </c:ext>
          </c:extLst>
        </c:ser>
        <c:ser>
          <c:idx val="1"/>
          <c:order val="1"/>
          <c:tx>
            <c:strRef>
              <c:f>npp_wind_storage!$E$9</c:f>
              <c:strCache>
                <c:ptCount val="1"/>
                <c:pt idx="0">
                  <c:v>5</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numFmt formatCode="0.00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val>
            <c:numRef>
              <c:f>(npp_wind_storage!$H$9,npp_wind_storage!$H$17)</c:f>
              <c:numCache>
                <c:formatCode>General</c:formatCode>
                <c:ptCount val="2"/>
                <c:pt idx="0">
                  <c:v>7219639968.6400003</c:v>
                </c:pt>
                <c:pt idx="1">
                  <c:v>7777749490.4899998</c:v>
                </c:pt>
              </c:numCache>
            </c:numRef>
          </c:val>
          <c:extLst>
            <c:ext xmlns:c16="http://schemas.microsoft.com/office/drawing/2014/chart" uri="{C3380CC4-5D6E-409C-BE32-E72D297353CC}">
              <c16:uniqueId val="{00000001-9081-4359-AF35-AF9450957455}"/>
            </c:ext>
          </c:extLst>
        </c:ser>
        <c:dLbls>
          <c:showLegendKey val="0"/>
          <c:showVal val="1"/>
          <c:showCatName val="0"/>
          <c:showSerName val="0"/>
          <c:showPercent val="0"/>
          <c:showBubbleSize val="0"/>
        </c:dLbls>
        <c:gapWidth val="150"/>
        <c:shape val="box"/>
        <c:axId val="796008656"/>
        <c:axId val="1119880608"/>
        <c:axId val="1117863152"/>
      </c:bar3DChart>
      <c:catAx>
        <c:axId val="796008656"/>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TES Size (GWt)</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119880608"/>
        <c:crosses val="autoZero"/>
        <c:auto val="1"/>
        <c:lblAlgn val="ctr"/>
        <c:lblOffset val="100"/>
        <c:noMultiLvlLbl val="0"/>
      </c:catAx>
      <c:valAx>
        <c:axId val="1119880608"/>
        <c:scaling>
          <c:orientation val="minMax"/>
          <c:min val="4000000000"/>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Mean NPV ($)</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96008656"/>
        <c:crosses val="autoZero"/>
        <c:crossBetween val="between"/>
      </c:valAx>
      <c:serAx>
        <c:axId val="1117863152"/>
        <c:scaling>
          <c:orientation val="minMax"/>
        </c:scaling>
        <c:delete val="0"/>
        <c:axPos val="b"/>
        <c:title>
          <c:tx>
            <c:rich>
              <a:bodyPr rot="-5400000" spcFirstLastPara="1" vertOverflow="ellipsis" wrap="square" anchor="ctr" anchorCtr="1"/>
              <a:lstStyle/>
              <a:p>
                <a:pPr>
                  <a:defRPr sz="900" b="1" i="0" u="none" strike="noStrike" kern="1200" cap="all" baseline="0">
                    <a:solidFill>
                      <a:schemeClr val="lt1">
                        <a:lumMod val="85000"/>
                      </a:schemeClr>
                    </a:solidFill>
                    <a:latin typeface="+mn-lt"/>
                    <a:ea typeface="+mn-ea"/>
                    <a:cs typeface="+mn-cs"/>
                  </a:defRPr>
                </a:pPr>
                <a:r>
                  <a:rPr lang="en-US"/>
                  <a:t>Battery Size (GWe)</a:t>
                </a:r>
              </a:p>
            </c:rich>
          </c:tx>
          <c:overlay val="0"/>
          <c:spPr>
            <a:noFill/>
            <a:ln>
              <a:noFill/>
            </a:ln>
            <a:effectLst/>
          </c:spPr>
          <c:txPr>
            <a:bodyPr rot="-5400000" spcFirstLastPara="1" vertOverflow="ellipsis"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119880608"/>
        <c:crosses val="autoZero"/>
      </c:ser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omments/modernComment_106_3159F49D.xml><?xml version="1.0" encoding="utf-8"?>
<p188:cmLst xmlns:a="http://schemas.openxmlformats.org/drawingml/2006/main" xmlns:r="http://schemas.openxmlformats.org/officeDocument/2006/relationships" xmlns:p188="http://schemas.microsoft.com/office/powerpoint/2018/8/main">
  <p188:cm id="{1C0D0F1F-05B5-4061-9BFA-D818845AC15C}" authorId="{DF85A077-9C4B-0BE4-74A4-AFD50DA7AC30}" created="2023-03-22T16:24:43.010">
    <ac:txMkLst xmlns:ac="http://schemas.microsoft.com/office/drawing/2013/main/command">
      <pc:docMk xmlns:pc="http://schemas.microsoft.com/office/powerpoint/2013/main/command"/>
      <pc:sldMk xmlns:pc="http://schemas.microsoft.com/office/powerpoint/2013/main/command" cId="827978909" sldId="262"/>
      <ac:spMk id="3" creationId="{4C9DAD92-1606-5C5A-DB6E-69A4C6CFF48B}"/>
      <ac:txMk cp="203" len="66">
        <ac:context len="271" hash="4288741132"/>
      </ac:txMk>
    </ac:txMkLst>
    <p188:pos x="3830370" y="1433931"/>
    <p188:replyLst>
      <p188:reply id="{CD08F1A8-B605-4395-8835-7AFD3C1596BB}" authorId="{B8507F8A-4D52-822C-4E1C-B41780C8A659}" created="2023-03-23T15:22:56.346">
        <p188:txBody>
          <a:bodyPr/>
          <a:lstStyle/>
          <a:p>
            <a:r>
              <a:rPr lang="en-US"/>
              <a:t>Names have been added for acronyms</a:t>
            </a:r>
          </a:p>
        </p188:txBody>
      </p188:reply>
    </p188:replyLst>
    <p188:txBody>
      <a:bodyPr/>
      <a:lstStyle/>
      <a:p>
        <a:r>
          <a:rPr lang="en-US"/>
          <a:t>I know your audience probably knows many of these terms, but generally, if you have the room you should avoid using acronyms if the full usage is possible. Especially if it is only used once or twice. </a:t>
        </a:r>
      </a:p>
    </p188:txBody>
  </p188:cm>
</p188:cmLst>
</file>

<file path=ppt/comments/modernComment_107_77AE6223.xml><?xml version="1.0" encoding="utf-8"?>
<p188:cmLst xmlns:a="http://schemas.openxmlformats.org/drawingml/2006/main" xmlns:r="http://schemas.openxmlformats.org/officeDocument/2006/relationships" xmlns:p188="http://schemas.microsoft.com/office/powerpoint/2018/8/main">
  <p188:cm id="{6CC9B787-D87A-43CA-A035-3AED3F845E52}" authorId="{DF85A077-9C4B-0BE4-74A4-AFD50DA7AC30}" created="2023-03-22T16:14:28.320">
    <ac:txMkLst xmlns:ac="http://schemas.microsoft.com/office/drawing/2013/main/command">
      <pc:docMk xmlns:pc="http://schemas.microsoft.com/office/powerpoint/2013/main/command"/>
      <pc:sldMk xmlns:pc="http://schemas.microsoft.com/office/powerpoint/2013/main/command" cId="2007917091" sldId="263"/>
      <ac:spMk id="3" creationId="{6C84CE6C-B52E-D14D-955A-B1C6F022B569}"/>
      <ac:txMk cp="160" len="23">
        <ac:context len="334" hash="3463431977"/>
      </ac:txMk>
    </ac:txMkLst>
    <p188:pos x="5870418" y="2729441"/>
    <p188:replyLst>
      <p188:reply id="{32B5EFB6-2A21-45DB-A5DF-BBAFF609C837}" authorId="{B8507F8A-4D52-822C-4E1C-B41780C8A659}" created="2023-03-23T15:20:39.411">
        <p188:txBody>
          <a:bodyPr/>
          <a:lstStyle/>
          <a:p>
            <a:r>
              <a:rPr lang="en-US"/>
              <a:t>This is the correct definition</a:t>
            </a:r>
          </a:p>
        </p188:txBody>
      </p188:reply>
    </p188:replyLst>
    <p188:txBody>
      <a:bodyPr/>
      <a:lstStyle/>
      <a:p>
        <a:r>
          <a:rPr lang="en-US"/>
          <a:t>Please confirm that I chose the correct definition of NPV.</a:t>
        </a:r>
      </a:p>
    </p188:txBody>
  </p188:cm>
</p188:cmLst>
</file>

<file path=ppt/comments/modernComment_11B_C2162CDB.xml><?xml version="1.0" encoding="utf-8"?>
<p188:cmLst xmlns:a="http://schemas.openxmlformats.org/drawingml/2006/main" xmlns:r="http://schemas.openxmlformats.org/officeDocument/2006/relationships" xmlns:p188="http://schemas.microsoft.com/office/powerpoint/2018/8/main">
  <p188:cm id="{C51D06CA-FC61-45F3-B4B0-D4703E2862AA}" authorId="{DF85A077-9C4B-0BE4-74A4-AFD50DA7AC30}" created="2023-03-22T16:29:48.624">
    <ac:txMkLst xmlns:ac="http://schemas.microsoft.com/office/drawing/2013/main/command">
      <pc:docMk xmlns:pc="http://schemas.microsoft.com/office/powerpoint/2013/main/command"/>
      <pc:sldMk xmlns:pc="http://schemas.microsoft.com/office/powerpoint/2013/main/command" cId="3256233179" sldId="283"/>
      <ac:spMk id="3" creationId="{6C84CE6C-B52E-D14D-955A-B1C6F022B569}"/>
      <ac:txMk cp="18" len="3">
        <ac:context len="298" hash="1971268622"/>
      </ac:txMk>
    </ac:txMkLst>
    <p188:pos x="2674545" y="520396"/>
    <p188:replyLst>
      <p188:reply id="{F2F4BA9D-ACEB-4363-83B8-7C27F401079F}" authorId="{B8507F8A-4D52-822C-4E1C-B41780C8A659}" created="2023-03-23T15:23:33.636">
        <p188:txBody>
          <a:bodyPr/>
          <a:lstStyle/>
          <a:p>
            <a:r>
              <a:rPr lang="en-US"/>
              <a:t>Definition has been added</a:t>
            </a:r>
          </a:p>
        </p188:txBody>
      </p188:reply>
    </p188:replyLst>
    <p188:txBody>
      <a:bodyPr/>
      <a:lstStyle/>
      <a:p>
        <a:r>
          <a:rPr lang="en-US"/>
          <a:t>TES needs to be defined here.</a:t>
        </a:r>
      </a:p>
    </p188:txBody>
  </p188:cm>
</p188:cmLst>
</file>

<file path=ppt/drawings/drawing1.xml><?xml version="1.0" encoding="utf-8"?>
<c:userShapes xmlns:c="http://schemas.openxmlformats.org/drawingml/2006/chart">
  <cdr:relSizeAnchor xmlns:cdr="http://schemas.openxmlformats.org/drawingml/2006/chartDrawing">
    <cdr:from>
      <cdr:x>0.84623</cdr:x>
      <cdr:y>0.09809</cdr:y>
    </cdr:from>
    <cdr:to>
      <cdr:x>1</cdr:x>
      <cdr:y>0.40191</cdr:y>
    </cdr:to>
    <cdr:sp macro="" textlink="">
      <cdr:nvSpPr>
        <cdr:cNvPr id="2" name="TextBox 1">
          <a:extLst xmlns:a="http://schemas.openxmlformats.org/drawingml/2006/main">
            <a:ext uri="{FF2B5EF4-FFF2-40B4-BE49-F238E27FC236}">
              <a16:creationId xmlns:a16="http://schemas.microsoft.com/office/drawing/2014/main" id="{D113B604-F442-1C3B-0649-5CD8DDF741D5}"/>
            </a:ext>
          </a:extLst>
        </cdr:cNvPr>
        <cdr:cNvSpPr txBox="1"/>
      </cdr:nvSpPr>
      <cdr:spPr>
        <a:xfrm xmlns:a="http://schemas.openxmlformats.org/drawingml/2006/main">
          <a:off x="3852863" y="269081"/>
          <a:ext cx="700087" cy="83343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900" b="1" i="0" u="none" strike="noStrike" kern="1200" cap="all" baseline="0">
              <a:solidFill>
                <a:sysClr val="window" lastClr="FFFFFF">
                  <a:lumMod val="85000"/>
                </a:sysClr>
              </a:solidFill>
              <a:latin typeface="+mn-lt"/>
              <a:ea typeface="+mn-ea"/>
              <a:cs typeface="+mn-cs"/>
            </a:rPr>
            <a:t>Wind Capacity (GWe)</a:t>
          </a:r>
        </a:p>
      </cdr:txBody>
    </cdr:sp>
  </cdr:relSizeAnchor>
</c:userShapes>
</file>

<file path=ppt/drawings/drawing2.xml><?xml version="1.0" encoding="utf-8"?>
<c:userShapes xmlns:c="http://schemas.openxmlformats.org/drawingml/2006/chart">
  <cdr:relSizeAnchor xmlns:cdr="http://schemas.openxmlformats.org/drawingml/2006/chartDrawing">
    <cdr:from>
      <cdr:x>0.84623</cdr:x>
      <cdr:y>0.09809</cdr:y>
    </cdr:from>
    <cdr:to>
      <cdr:x>1</cdr:x>
      <cdr:y>0.40191</cdr:y>
    </cdr:to>
    <cdr:sp macro="" textlink="">
      <cdr:nvSpPr>
        <cdr:cNvPr id="2" name="TextBox 1">
          <a:extLst xmlns:a="http://schemas.openxmlformats.org/drawingml/2006/main">
            <a:ext uri="{FF2B5EF4-FFF2-40B4-BE49-F238E27FC236}">
              <a16:creationId xmlns:a16="http://schemas.microsoft.com/office/drawing/2014/main" id="{D113B604-F442-1C3B-0649-5CD8DDF741D5}"/>
            </a:ext>
          </a:extLst>
        </cdr:cNvPr>
        <cdr:cNvSpPr txBox="1"/>
      </cdr:nvSpPr>
      <cdr:spPr>
        <a:xfrm xmlns:a="http://schemas.openxmlformats.org/drawingml/2006/main">
          <a:off x="3852863" y="269081"/>
          <a:ext cx="700087" cy="83343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900" b="1" i="0" u="none" strike="noStrike" kern="1200" cap="all" baseline="0">
              <a:solidFill>
                <a:sysClr val="window" lastClr="FFFFFF">
                  <a:lumMod val="85000"/>
                </a:sysClr>
              </a:solidFill>
              <a:latin typeface="+mn-lt"/>
              <a:ea typeface="+mn-ea"/>
              <a:cs typeface="+mn-cs"/>
            </a:rPr>
            <a:t>Wind Capacity (GWe)</a:t>
          </a:r>
        </a:p>
      </cdr:txBody>
    </cdr:sp>
  </cdr:relSizeAnchor>
</c:userShap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_Colo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2DE202-27EF-184A-BEB4-A8B4E0909427}"/>
              </a:ext>
            </a:extLst>
          </p:cNvPr>
          <p:cNvPicPr>
            <a:picLocks noChangeAspect="1"/>
          </p:cNvPicPr>
          <p:nvPr userDrawn="1"/>
        </p:nvPicPr>
        <p:blipFill>
          <a:blip r:embed="rId2"/>
          <a:srcRect/>
          <a:stretch/>
        </p:blipFill>
        <p:spPr>
          <a:xfrm>
            <a:off x="-1548234" y="6706"/>
            <a:ext cx="13740233" cy="6857999"/>
          </a:xfrm>
          <a:prstGeom prst="rect">
            <a:avLst/>
          </a:prstGeom>
        </p:spPr>
      </p:pic>
      <p:sp>
        <p:nvSpPr>
          <p:cNvPr id="9" name="Rectangle 8">
            <a:extLst>
              <a:ext uri="{FF2B5EF4-FFF2-40B4-BE49-F238E27FC236}">
                <a16:creationId xmlns:a16="http://schemas.microsoft.com/office/drawing/2014/main" id="{A6A7E548-E259-744B-BD3C-122448DC830E}"/>
              </a:ext>
            </a:extLst>
          </p:cNvPr>
          <p:cNvSpPr/>
          <p:nvPr userDrawn="1"/>
        </p:nvSpPr>
        <p:spPr>
          <a:xfrm>
            <a:off x="0" y="3353"/>
            <a:ext cx="12192000" cy="6864706"/>
          </a:xfrm>
          <a:prstGeom prst="rect">
            <a:avLst/>
          </a:prstGeom>
          <a:gradFill flip="none" rotWithShape="1">
            <a:gsLst>
              <a:gs pos="40000">
                <a:schemeClr val="bg1">
                  <a:alpha val="0"/>
                </a:schemeClr>
              </a:gs>
              <a:gs pos="0">
                <a:schemeClr val="bg1">
                  <a:lumMod val="99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A8ED65-CBE3-E64F-9AFE-858FAA61F970}"/>
              </a:ext>
            </a:extLst>
          </p:cNvPr>
          <p:cNvSpPr/>
          <p:nvPr userDrawn="1"/>
        </p:nvSpPr>
        <p:spPr>
          <a:xfrm>
            <a:off x="0" y="4069809"/>
            <a:ext cx="6100763" cy="1734342"/>
          </a:xfrm>
          <a:prstGeom prst="rect">
            <a:avLst/>
          </a:prstGeom>
          <a:solidFill>
            <a:srgbClr val="01597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B7BA1C-B7EA-4948-A940-E2678C34422D}"/>
              </a:ext>
            </a:extLst>
          </p:cNvPr>
          <p:cNvSpPr>
            <a:spLocks noGrp="1"/>
          </p:cNvSpPr>
          <p:nvPr>
            <p:ph type="ctrTitle"/>
          </p:nvPr>
        </p:nvSpPr>
        <p:spPr>
          <a:xfrm>
            <a:off x="1524000" y="2111771"/>
            <a:ext cx="9144000" cy="1405839"/>
          </a:xfrm>
          <a:effectLst/>
        </p:spPr>
        <p:txBody>
          <a:bodyPr anchor="t" anchorCtr="0">
            <a:normAutofit/>
          </a:bodyPr>
          <a:lstStyle>
            <a:lvl1pPr algn="l">
              <a:defRPr sz="4800">
                <a:solidFill>
                  <a:srgbClr val="015976"/>
                </a:solidFill>
              </a:defRPr>
            </a:lvl1pPr>
          </a:lstStyle>
          <a:p>
            <a:r>
              <a:rPr lang="en-US"/>
              <a:t>Click to edit Master title style</a:t>
            </a:r>
            <a:endParaRPr lang="en-US" dirty="0"/>
          </a:p>
        </p:txBody>
      </p:sp>
      <p:sp>
        <p:nvSpPr>
          <p:cNvPr id="31" name="Rectangle 30">
            <a:extLst>
              <a:ext uri="{FF2B5EF4-FFF2-40B4-BE49-F238E27FC236}">
                <a16:creationId xmlns:a16="http://schemas.microsoft.com/office/drawing/2014/main" id="{7531B1E0-F1A1-404C-94EF-DE851D7D8827}"/>
              </a:ext>
            </a:extLst>
          </p:cNvPr>
          <p:cNvSpPr/>
          <p:nvPr userDrawn="1"/>
        </p:nvSpPr>
        <p:spPr>
          <a:xfrm>
            <a:off x="6096000" y="4069809"/>
            <a:ext cx="6096000" cy="1734342"/>
          </a:xfrm>
          <a:prstGeom prst="rect">
            <a:avLst/>
          </a:prstGeom>
          <a:solidFill>
            <a:srgbClr val="2BABE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E76D32E1-49B1-8B44-88E6-07E05F6B947B}"/>
              </a:ext>
            </a:extLst>
          </p:cNvPr>
          <p:cNvSpPr>
            <a:spLocks noGrp="1"/>
          </p:cNvSpPr>
          <p:nvPr>
            <p:ph type="dt" sz="half" idx="10"/>
          </p:nvPr>
        </p:nvSpPr>
        <p:spPr/>
        <p:txBody>
          <a:bodyPr/>
          <a:lstStyle/>
          <a:p>
            <a:fld id="{5A6ECDB4-341F-EF46-B121-6B2E7CABFE28}" type="datetimeFigureOut">
              <a:rPr lang="en-US" smtClean="0"/>
              <a:t>3/31/2023</a:t>
            </a:fld>
            <a:endParaRPr lang="en-US"/>
          </a:p>
        </p:txBody>
      </p:sp>
      <p:sp>
        <p:nvSpPr>
          <p:cNvPr id="5" name="Footer Placeholder 4">
            <a:extLst>
              <a:ext uri="{FF2B5EF4-FFF2-40B4-BE49-F238E27FC236}">
                <a16:creationId xmlns:a16="http://schemas.microsoft.com/office/drawing/2014/main" id="{1FD8BBC9-632B-9049-8E0B-5C1E0450BA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8E933D-86F4-0140-8BDF-8694B664EE7F}"/>
              </a:ext>
            </a:extLst>
          </p:cNvPr>
          <p:cNvSpPr>
            <a:spLocks noGrp="1"/>
          </p:cNvSpPr>
          <p:nvPr>
            <p:ph type="sldNum" sz="quarter" idx="12"/>
          </p:nvPr>
        </p:nvSpPr>
        <p:spPr/>
        <p:txBody>
          <a:bodyPr/>
          <a:lstStyle/>
          <a:p>
            <a:fld id="{07D7631E-3F45-1B47-9782-9C65F801446E}" type="slidenum">
              <a:rPr lang="en-US" smtClean="0"/>
              <a:t>‹#›</a:t>
            </a:fld>
            <a:endParaRPr lang="en-US"/>
          </a:p>
        </p:txBody>
      </p:sp>
      <p:sp>
        <p:nvSpPr>
          <p:cNvPr id="19" name="Text Placeholder 18">
            <a:extLst>
              <a:ext uri="{FF2B5EF4-FFF2-40B4-BE49-F238E27FC236}">
                <a16:creationId xmlns:a16="http://schemas.microsoft.com/office/drawing/2014/main" id="{DF507007-C451-DF49-B1E5-AAE0C6825743}"/>
              </a:ext>
            </a:extLst>
          </p:cNvPr>
          <p:cNvSpPr>
            <a:spLocks noGrp="1"/>
          </p:cNvSpPr>
          <p:nvPr>
            <p:ph type="body" sz="quarter" idx="13" hasCustomPrompt="1"/>
          </p:nvPr>
        </p:nvSpPr>
        <p:spPr>
          <a:xfrm>
            <a:off x="6273249" y="4222209"/>
            <a:ext cx="4873625" cy="1429542"/>
          </a:xfrm>
        </p:spPr>
        <p:txBody>
          <a:bodyPr>
            <a:normAutofit/>
          </a:bodyPr>
          <a:lstStyle>
            <a:lvl1pPr marL="0" indent="0">
              <a:buFontTx/>
              <a:buNone/>
              <a:defRPr sz="1800" b="1" i="0">
                <a:solidFill>
                  <a:srgbClr val="015976"/>
                </a:solidFill>
                <a:latin typeface="Arial Narrow" panose="020B0604020202020204" pitchFamily="34" charset="0"/>
                <a:cs typeface="Arial Narrow" panose="020B0604020202020204" pitchFamily="34" charset="0"/>
              </a:defRPr>
            </a:lvl1pPr>
            <a:lvl2pPr marL="457200" indent="0">
              <a:buFontTx/>
              <a:buNone/>
              <a:defRPr b="1">
                <a:solidFill>
                  <a:schemeClr val="bg1"/>
                </a:solidFill>
              </a:defRPr>
            </a:lvl2pPr>
            <a:lvl3pPr marL="914400" indent="0">
              <a:buFontTx/>
              <a:buNone/>
              <a:defRPr b="1">
                <a:solidFill>
                  <a:schemeClr val="bg1"/>
                </a:solidFill>
              </a:defRPr>
            </a:lvl3pPr>
            <a:lvl4pPr marL="1371600" indent="0">
              <a:buFontTx/>
              <a:buNone/>
              <a:defRPr b="1">
                <a:solidFill>
                  <a:schemeClr val="bg1"/>
                </a:solidFill>
              </a:defRPr>
            </a:lvl4pPr>
            <a:lvl5pPr marL="1828800" indent="0">
              <a:buFontTx/>
              <a:buNone/>
              <a:defRPr b="1">
                <a:solidFill>
                  <a:schemeClr val="bg1"/>
                </a:solidFill>
              </a:defRPr>
            </a:lvl5pPr>
          </a:lstStyle>
          <a:p>
            <a:pPr lvl="0"/>
            <a:r>
              <a:rPr lang="en-US" dirty="0"/>
              <a:t>Click to edit subtitle style</a:t>
            </a:r>
          </a:p>
        </p:txBody>
      </p:sp>
      <p:sp>
        <p:nvSpPr>
          <p:cNvPr id="3" name="Subtitle 2">
            <a:extLst>
              <a:ext uri="{FF2B5EF4-FFF2-40B4-BE49-F238E27FC236}">
                <a16:creationId xmlns:a16="http://schemas.microsoft.com/office/drawing/2014/main" id="{45D9CE15-939D-D949-BC91-2568102E284B}"/>
              </a:ext>
            </a:extLst>
          </p:cNvPr>
          <p:cNvSpPr>
            <a:spLocks noGrp="1"/>
          </p:cNvSpPr>
          <p:nvPr>
            <p:ph type="subTitle" idx="1" hasCustomPrompt="1"/>
          </p:nvPr>
        </p:nvSpPr>
        <p:spPr>
          <a:xfrm>
            <a:off x="980524" y="4222209"/>
            <a:ext cx="4929699" cy="1429542"/>
          </a:xfrm>
        </p:spPr>
        <p:txBody>
          <a:bodyPr/>
          <a:lstStyle>
            <a:lvl1pPr marL="0" indent="0" algn="r">
              <a:buNone/>
              <a:defRPr sz="1800" b="0" i="0">
                <a:solidFill>
                  <a:schemeClr val="bg1"/>
                </a:solidFill>
                <a:latin typeface="Arial Narrow" panose="020B0604020202020204" pitchFamily="34" charset="0"/>
                <a:cs typeface="Arial Narrow"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cxnSp>
        <p:nvCxnSpPr>
          <p:cNvPr id="10" name="Straight Connector 9">
            <a:extLst>
              <a:ext uri="{FF2B5EF4-FFF2-40B4-BE49-F238E27FC236}">
                <a16:creationId xmlns:a16="http://schemas.microsoft.com/office/drawing/2014/main" id="{F67E7C23-14CC-184A-8A63-141A4FEF38F4}"/>
              </a:ext>
            </a:extLst>
          </p:cNvPr>
          <p:cNvCxnSpPr>
            <a:cxnSpLocks/>
          </p:cNvCxnSpPr>
          <p:nvPr userDrawn="1"/>
        </p:nvCxnSpPr>
        <p:spPr>
          <a:xfrm>
            <a:off x="6096000" y="4069809"/>
            <a:ext cx="0" cy="173434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47CE1E6-AB95-4944-8313-79281222ED93}"/>
              </a:ext>
            </a:extLst>
          </p:cNvPr>
          <p:cNvPicPr>
            <a:picLocks noChangeAspect="1"/>
          </p:cNvPicPr>
          <p:nvPr userDrawn="1"/>
        </p:nvPicPr>
        <p:blipFill>
          <a:blip r:embed="rId3"/>
          <a:stretch>
            <a:fillRect/>
          </a:stretch>
        </p:blipFill>
        <p:spPr>
          <a:xfrm>
            <a:off x="558800" y="413673"/>
            <a:ext cx="4087368" cy="1164557"/>
          </a:xfrm>
          <a:prstGeom prst="rect">
            <a:avLst/>
          </a:prstGeom>
          <a:effectLst/>
        </p:spPr>
      </p:pic>
    </p:spTree>
    <p:extLst>
      <p:ext uri="{BB962C8B-B14F-4D97-AF65-F5344CB8AC3E}">
        <p14:creationId xmlns:p14="http://schemas.microsoft.com/office/powerpoint/2010/main" val="7869445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9C38D-CF4D-CE4C-A434-C5AE451BB6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278403-81D1-0146-8E44-B788B8D552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56D38A-6BF2-2148-91A5-F712ECA37B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B5986-1BEE-7043-B482-3698CCDAA8C0}"/>
              </a:ext>
            </a:extLst>
          </p:cNvPr>
          <p:cNvSpPr>
            <a:spLocks noGrp="1"/>
          </p:cNvSpPr>
          <p:nvPr>
            <p:ph type="dt" sz="half" idx="10"/>
          </p:nvPr>
        </p:nvSpPr>
        <p:spPr/>
        <p:txBody>
          <a:bodyPr/>
          <a:lstStyle/>
          <a:p>
            <a:fld id="{5A6ECDB4-341F-EF46-B121-6B2E7CABFE28}" type="datetimeFigureOut">
              <a:rPr lang="en-US" smtClean="0"/>
              <a:t>3/31/2023</a:t>
            </a:fld>
            <a:endParaRPr lang="en-US"/>
          </a:p>
        </p:txBody>
      </p:sp>
      <p:sp>
        <p:nvSpPr>
          <p:cNvPr id="6" name="Footer Placeholder 5">
            <a:extLst>
              <a:ext uri="{FF2B5EF4-FFF2-40B4-BE49-F238E27FC236}">
                <a16:creationId xmlns:a16="http://schemas.microsoft.com/office/drawing/2014/main" id="{66D93933-8E92-6F4C-BE37-8D01E60CD9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1A6DBE-0E63-194E-8F3F-313EF649AC1A}"/>
              </a:ext>
            </a:extLst>
          </p:cNvPr>
          <p:cNvSpPr>
            <a:spLocks noGrp="1"/>
          </p:cNvSpPr>
          <p:nvPr>
            <p:ph type="sldNum" sz="quarter" idx="12"/>
          </p:nvPr>
        </p:nvSpPr>
        <p:spPr/>
        <p:txBody>
          <a:bodyPr/>
          <a:lstStyle/>
          <a:p>
            <a:fld id="{07D7631E-3F45-1B47-9782-9C65F801446E}" type="slidenum">
              <a:rPr lang="en-US" smtClean="0"/>
              <a:t>‹#›</a:t>
            </a:fld>
            <a:endParaRPr lang="en-US"/>
          </a:p>
        </p:txBody>
      </p:sp>
    </p:spTree>
    <p:extLst>
      <p:ext uri="{BB962C8B-B14F-4D97-AF65-F5344CB8AC3E}">
        <p14:creationId xmlns:p14="http://schemas.microsoft.com/office/powerpoint/2010/main" val="3365935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35B0A-A8CB-9E47-A5B1-17BC57ACBF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C9395D-5477-054C-B004-6B91358E11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CFDE3A-2BC1-DB4F-8854-E3DBE7146811}"/>
              </a:ext>
            </a:extLst>
          </p:cNvPr>
          <p:cNvSpPr>
            <a:spLocks noGrp="1"/>
          </p:cNvSpPr>
          <p:nvPr>
            <p:ph type="dt" sz="half" idx="10"/>
          </p:nvPr>
        </p:nvSpPr>
        <p:spPr/>
        <p:txBody>
          <a:bodyPr/>
          <a:lstStyle/>
          <a:p>
            <a:fld id="{5A6ECDB4-341F-EF46-B121-6B2E7CABFE28}" type="datetimeFigureOut">
              <a:rPr lang="en-US" smtClean="0"/>
              <a:t>3/31/2023</a:t>
            </a:fld>
            <a:endParaRPr lang="en-US"/>
          </a:p>
        </p:txBody>
      </p:sp>
      <p:sp>
        <p:nvSpPr>
          <p:cNvPr id="5" name="Footer Placeholder 4">
            <a:extLst>
              <a:ext uri="{FF2B5EF4-FFF2-40B4-BE49-F238E27FC236}">
                <a16:creationId xmlns:a16="http://schemas.microsoft.com/office/drawing/2014/main" id="{2E972236-C91B-174C-A552-BF9816B2E3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2D7A82-69CE-CB4A-A9FF-D12444852186}"/>
              </a:ext>
            </a:extLst>
          </p:cNvPr>
          <p:cNvSpPr>
            <a:spLocks noGrp="1"/>
          </p:cNvSpPr>
          <p:nvPr>
            <p:ph type="sldNum" sz="quarter" idx="12"/>
          </p:nvPr>
        </p:nvSpPr>
        <p:spPr/>
        <p:txBody>
          <a:bodyPr/>
          <a:lstStyle/>
          <a:p>
            <a:fld id="{07D7631E-3F45-1B47-9782-9C65F801446E}" type="slidenum">
              <a:rPr lang="en-US" smtClean="0"/>
              <a:t>‹#›</a:t>
            </a:fld>
            <a:endParaRPr lang="en-US"/>
          </a:p>
        </p:txBody>
      </p:sp>
    </p:spTree>
    <p:extLst>
      <p:ext uri="{BB962C8B-B14F-4D97-AF65-F5344CB8AC3E}">
        <p14:creationId xmlns:p14="http://schemas.microsoft.com/office/powerpoint/2010/main" val="1846277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F7DED6-116A-954B-90AE-0EAA91181E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83DA06-B6B4-C34D-A6E7-9030E68E10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B69997-7AFA-5349-A689-9CFC40EF98AE}"/>
              </a:ext>
            </a:extLst>
          </p:cNvPr>
          <p:cNvSpPr>
            <a:spLocks noGrp="1"/>
          </p:cNvSpPr>
          <p:nvPr>
            <p:ph type="dt" sz="half" idx="10"/>
          </p:nvPr>
        </p:nvSpPr>
        <p:spPr/>
        <p:txBody>
          <a:bodyPr/>
          <a:lstStyle/>
          <a:p>
            <a:fld id="{5A6ECDB4-341F-EF46-B121-6B2E7CABFE28}" type="datetimeFigureOut">
              <a:rPr lang="en-US" smtClean="0"/>
              <a:t>3/31/2023</a:t>
            </a:fld>
            <a:endParaRPr lang="en-US"/>
          </a:p>
        </p:txBody>
      </p:sp>
      <p:sp>
        <p:nvSpPr>
          <p:cNvPr id="5" name="Footer Placeholder 4">
            <a:extLst>
              <a:ext uri="{FF2B5EF4-FFF2-40B4-BE49-F238E27FC236}">
                <a16:creationId xmlns:a16="http://schemas.microsoft.com/office/drawing/2014/main" id="{70F85D01-1320-7F4A-80A4-D405A911AB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F52B47-42A3-1345-8DF3-E83285D667E7}"/>
              </a:ext>
            </a:extLst>
          </p:cNvPr>
          <p:cNvSpPr>
            <a:spLocks noGrp="1"/>
          </p:cNvSpPr>
          <p:nvPr>
            <p:ph type="sldNum" sz="quarter" idx="12"/>
          </p:nvPr>
        </p:nvSpPr>
        <p:spPr/>
        <p:txBody>
          <a:bodyPr/>
          <a:lstStyle/>
          <a:p>
            <a:fld id="{07D7631E-3F45-1B47-9782-9C65F801446E}" type="slidenum">
              <a:rPr lang="en-US" smtClean="0"/>
              <a:t>‹#›</a:t>
            </a:fld>
            <a:endParaRPr lang="en-US"/>
          </a:p>
        </p:txBody>
      </p:sp>
    </p:spTree>
    <p:extLst>
      <p:ext uri="{BB962C8B-B14F-4D97-AF65-F5344CB8AC3E}">
        <p14:creationId xmlns:p14="http://schemas.microsoft.com/office/powerpoint/2010/main" val="608874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02">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5D9CE15-939D-D949-BC91-2568102E28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90B7BA1C-B7EA-4948-A940-E2678C34422D}"/>
              </a:ext>
            </a:extLst>
          </p:cNvPr>
          <p:cNvSpPr>
            <a:spLocks noGrp="1"/>
          </p:cNvSpPr>
          <p:nvPr>
            <p:ph type="ctrTitle"/>
          </p:nvPr>
        </p:nvSpPr>
        <p:spPr>
          <a:xfrm>
            <a:off x="1524000" y="1122363"/>
            <a:ext cx="9144000" cy="2387600"/>
          </a:xfrm>
        </p:spPr>
        <p:txBody>
          <a:bodyPr anchor="b"/>
          <a:lstStyle>
            <a:lvl1pPr algn="ctr">
              <a:defRPr sz="6000">
                <a:solidFill>
                  <a:srgbClr val="015976"/>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E76D32E1-49B1-8B44-88E6-07E05F6B947B}"/>
              </a:ext>
            </a:extLst>
          </p:cNvPr>
          <p:cNvSpPr>
            <a:spLocks noGrp="1"/>
          </p:cNvSpPr>
          <p:nvPr>
            <p:ph type="dt" sz="half" idx="10"/>
          </p:nvPr>
        </p:nvSpPr>
        <p:spPr/>
        <p:txBody>
          <a:bodyPr/>
          <a:lstStyle/>
          <a:p>
            <a:fld id="{5A6ECDB4-341F-EF46-B121-6B2E7CABFE28}" type="datetimeFigureOut">
              <a:rPr lang="en-US" smtClean="0"/>
              <a:t>3/31/2023</a:t>
            </a:fld>
            <a:endParaRPr lang="en-US"/>
          </a:p>
        </p:txBody>
      </p:sp>
      <p:sp>
        <p:nvSpPr>
          <p:cNvPr id="5" name="Footer Placeholder 4">
            <a:extLst>
              <a:ext uri="{FF2B5EF4-FFF2-40B4-BE49-F238E27FC236}">
                <a16:creationId xmlns:a16="http://schemas.microsoft.com/office/drawing/2014/main" id="{1FD8BBC9-632B-9049-8E0B-5C1E0450BA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8E933D-86F4-0140-8BDF-8694B664EE7F}"/>
              </a:ext>
            </a:extLst>
          </p:cNvPr>
          <p:cNvSpPr>
            <a:spLocks noGrp="1"/>
          </p:cNvSpPr>
          <p:nvPr>
            <p:ph type="sldNum" sz="quarter" idx="12"/>
          </p:nvPr>
        </p:nvSpPr>
        <p:spPr/>
        <p:txBody>
          <a:bodyPr/>
          <a:lstStyle/>
          <a:p>
            <a:fld id="{07D7631E-3F45-1B47-9782-9C65F801446E}" type="slidenum">
              <a:rPr lang="en-US" smtClean="0"/>
              <a:t>‹#›</a:t>
            </a:fld>
            <a:endParaRPr lang="en-US"/>
          </a:p>
        </p:txBody>
      </p:sp>
    </p:spTree>
    <p:extLst>
      <p:ext uri="{BB962C8B-B14F-4D97-AF65-F5344CB8AC3E}">
        <p14:creationId xmlns:p14="http://schemas.microsoft.com/office/powerpoint/2010/main" val="1746717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0BCBA-77F5-A840-86AC-9F401CB8310A}"/>
              </a:ext>
            </a:extLst>
          </p:cNvPr>
          <p:cNvSpPr>
            <a:spLocks noGrp="1"/>
          </p:cNvSpPr>
          <p:nvPr>
            <p:ph type="title"/>
          </p:nvPr>
        </p:nvSpPr>
        <p:spPr>
          <a:xfrm>
            <a:off x="838200" y="-161149"/>
            <a:ext cx="10515600" cy="1325563"/>
          </a:xfrm>
        </p:spPr>
        <p:txBody>
          <a:bodyPr>
            <a:normAutofit/>
          </a:bodyPr>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5AAED6E1-D7B9-AB47-8684-E05AE6664592}"/>
              </a:ext>
            </a:extLst>
          </p:cNvPr>
          <p:cNvSpPr>
            <a:spLocks noGrp="1"/>
          </p:cNvSpPr>
          <p:nvPr>
            <p:ph idx="1"/>
          </p:nvPr>
        </p:nvSpPr>
        <p:spPr>
          <a:xfrm>
            <a:off x="838200" y="1299351"/>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DD94AD-F92D-594F-B84B-353B5C97315A}"/>
              </a:ext>
            </a:extLst>
          </p:cNvPr>
          <p:cNvSpPr>
            <a:spLocks noGrp="1"/>
          </p:cNvSpPr>
          <p:nvPr>
            <p:ph type="dt" sz="half" idx="10"/>
          </p:nvPr>
        </p:nvSpPr>
        <p:spPr/>
        <p:txBody>
          <a:bodyPr/>
          <a:lstStyle/>
          <a:p>
            <a:fld id="{5A6ECDB4-341F-EF46-B121-6B2E7CABFE28}" type="datetimeFigureOut">
              <a:rPr lang="en-US" smtClean="0"/>
              <a:t>3/31/2023</a:t>
            </a:fld>
            <a:endParaRPr lang="en-US"/>
          </a:p>
        </p:txBody>
      </p:sp>
      <p:sp>
        <p:nvSpPr>
          <p:cNvPr id="5" name="Footer Placeholder 4">
            <a:extLst>
              <a:ext uri="{FF2B5EF4-FFF2-40B4-BE49-F238E27FC236}">
                <a16:creationId xmlns:a16="http://schemas.microsoft.com/office/drawing/2014/main" id="{C5F75D60-3EA3-1143-B164-6BA2FB1662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C85FFD-6CE7-F54D-813A-C90850B1C305}"/>
              </a:ext>
            </a:extLst>
          </p:cNvPr>
          <p:cNvSpPr>
            <a:spLocks noGrp="1"/>
          </p:cNvSpPr>
          <p:nvPr>
            <p:ph type="sldNum" sz="quarter" idx="12"/>
          </p:nvPr>
        </p:nvSpPr>
        <p:spPr/>
        <p:txBody>
          <a:bodyPr/>
          <a:lstStyle/>
          <a:p>
            <a:fld id="{07D7631E-3F45-1B47-9782-9C65F801446E}" type="slidenum">
              <a:rPr lang="en-US" smtClean="0"/>
              <a:t>‹#›</a:t>
            </a:fld>
            <a:endParaRPr lang="en-US"/>
          </a:p>
        </p:txBody>
      </p:sp>
      <p:sp>
        <p:nvSpPr>
          <p:cNvPr id="7" name="TextBox 6">
            <a:extLst>
              <a:ext uri="{FF2B5EF4-FFF2-40B4-BE49-F238E27FC236}">
                <a16:creationId xmlns:a16="http://schemas.microsoft.com/office/drawing/2014/main" id="{A2D9897C-68DE-3A38-BA95-6E6B9DC9A4DD}"/>
              </a:ext>
            </a:extLst>
          </p:cNvPr>
          <p:cNvSpPr txBox="1"/>
          <p:nvPr userDrawn="1"/>
        </p:nvSpPr>
        <p:spPr>
          <a:xfrm>
            <a:off x="0" y="6603295"/>
            <a:ext cx="1329210"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https://</a:t>
            </a:r>
            <a:r>
              <a:rPr lang="en-US" sz="1200" dirty="0" err="1">
                <a:solidFill>
                  <a:schemeClr val="bg1"/>
                </a:solidFill>
                <a:latin typeface="Arial" panose="020B0604020202020204" pitchFamily="34" charset="0"/>
                <a:cs typeface="Arial" panose="020B0604020202020204" pitchFamily="34" charset="0"/>
              </a:rPr>
              <a:t>ies.inl.gov</a:t>
            </a:r>
            <a:endParaRPr lang="en-US" sz="1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055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CFC7C-C095-884D-8B7A-628BD0DD60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C362DB2-04C0-0842-8C07-5EC9355258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B6A1B2-0FD6-8A4A-AFD3-C96454DD00C7}"/>
              </a:ext>
            </a:extLst>
          </p:cNvPr>
          <p:cNvSpPr>
            <a:spLocks noGrp="1"/>
          </p:cNvSpPr>
          <p:nvPr>
            <p:ph type="dt" sz="half" idx="10"/>
          </p:nvPr>
        </p:nvSpPr>
        <p:spPr/>
        <p:txBody>
          <a:bodyPr/>
          <a:lstStyle/>
          <a:p>
            <a:fld id="{5A6ECDB4-341F-EF46-B121-6B2E7CABFE28}" type="datetimeFigureOut">
              <a:rPr lang="en-US" smtClean="0"/>
              <a:t>3/31/2023</a:t>
            </a:fld>
            <a:endParaRPr lang="en-US"/>
          </a:p>
        </p:txBody>
      </p:sp>
      <p:sp>
        <p:nvSpPr>
          <p:cNvPr id="5" name="Footer Placeholder 4">
            <a:extLst>
              <a:ext uri="{FF2B5EF4-FFF2-40B4-BE49-F238E27FC236}">
                <a16:creationId xmlns:a16="http://schemas.microsoft.com/office/drawing/2014/main" id="{0ADE0C5D-7201-8340-9CE6-FA4EB8CE63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D919E0-C128-1742-B9F2-6AF02BCE03D8}"/>
              </a:ext>
            </a:extLst>
          </p:cNvPr>
          <p:cNvSpPr>
            <a:spLocks noGrp="1"/>
          </p:cNvSpPr>
          <p:nvPr>
            <p:ph type="sldNum" sz="quarter" idx="12"/>
          </p:nvPr>
        </p:nvSpPr>
        <p:spPr/>
        <p:txBody>
          <a:bodyPr/>
          <a:lstStyle/>
          <a:p>
            <a:fld id="{07D7631E-3F45-1B47-9782-9C65F801446E}" type="slidenum">
              <a:rPr lang="en-US" smtClean="0"/>
              <a:t>‹#›</a:t>
            </a:fld>
            <a:endParaRPr lang="en-US"/>
          </a:p>
        </p:txBody>
      </p:sp>
    </p:spTree>
    <p:extLst>
      <p:ext uri="{BB962C8B-B14F-4D97-AF65-F5344CB8AC3E}">
        <p14:creationId xmlns:p14="http://schemas.microsoft.com/office/powerpoint/2010/main" val="1548999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1470C-2B73-1E49-8372-D5B0D61F31CF}"/>
              </a:ext>
            </a:extLst>
          </p:cNvPr>
          <p:cNvSpPr>
            <a:spLocks noGrp="1"/>
          </p:cNvSpPr>
          <p:nvPr>
            <p:ph type="title"/>
          </p:nvPr>
        </p:nvSpPr>
        <p:spPr>
          <a:xfrm>
            <a:off x="838200" y="-158092"/>
            <a:ext cx="10515600" cy="1325563"/>
          </a:xfrm>
        </p:spPr>
        <p:txBody>
          <a:bodyPr>
            <a:normAutofit/>
          </a:bodyPr>
          <a:lstStyle>
            <a:lvl1pPr>
              <a:defRPr sz="32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7B9ECE7-A324-A942-B943-8B13D1DDF635}"/>
              </a:ext>
            </a:extLst>
          </p:cNvPr>
          <p:cNvSpPr>
            <a:spLocks noGrp="1"/>
          </p:cNvSpPr>
          <p:nvPr>
            <p:ph sz="half" idx="1"/>
          </p:nvPr>
        </p:nvSpPr>
        <p:spPr>
          <a:xfrm>
            <a:off x="838200" y="1299351"/>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A811CE-7AC8-8441-9FF7-E7906BA90D62}"/>
              </a:ext>
            </a:extLst>
          </p:cNvPr>
          <p:cNvSpPr>
            <a:spLocks noGrp="1"/>
          </p:cNvSpPr>
          <p:nvPr>
            <p:ph sz="half" idx="2"/>
          </p:nvPr>
        </p:nvSpPr>
        <p:spPr>
          <a:xfrm>
            <a:off x="6172200" y="1299351"/>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3E3462-BE17-CA47-8225-62056826EB88}"/>
              </a:ext>
            </a:extLst>
          </p:cNvPr>
          <p:cNvSpPr>
            <a:spLocks noGrp="1"/>
          </p:cNvSpPr>
          <p:nvPr>
            <p:ph type="dt" sz="half" idx="10"/>
          </p:nvPr>
        </p:nvSpPr>
        <p:spPr/>
        <p:txBody>
          <a:bodyPr/>
          <a:lstStyle/>
          <a:p>
            <a:fld id="{5A6ECDB4-341F-EF46-B121-6B2E7CABFE28}" type="datetimeFigureOut">
              <a:rPr lang="en-US" smtClean="0"/>
              <a:t>3/31/2023</a:t>
            </a:fld>
            <a:endParaRPr lang="en-US"/>
          </a:p>
        </p:txBody>
      </p:sp>
      <p:sp>
        <p:nvSpPr>
          <p:cNvPr id="6" name="Footer Placeholder 5">
            <a:extLst>
              <a:ext uri="{FF2B5EF4-FFF2-40B4-BE49-F238E27FC236}">
                <a16:creationId xmlns:a16="http://schemas.microsoft.com/office/drawing/2014/main" id="{3B4EF760-D745-5940-891A-9802F27240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04295A-93BD-DD4A-8F18-FCCC8AC86182}"/>
              </a:ext>
            </a:extLst>
          </p:cNvPr>
          <p:cNvSpPr>
            <a:spLocks noGrp="1"/>
          </p:cNvSpPr>
          <p:nvPr>
            <p:ph type="sldNum" sz="quarter" idx="12"/>
          </p:nvPr>
        </p:nvSpPr>
        <p:spPr/>
        <p:txBody>
          <a:bodyPr/>
          <a:lstStyle/>
          <a:p>
            <a:fld id="{07D7631E-3F45-1B47-9782-9C65F801446E}" type="slidenum">
              <a:rPr lang="en-US" smtClean="0"/>
              <a:t>‹#›</a:t>
            </a:fld>
            <a:endParaRPr lang="en-US"/>
          </a:p>
        </p:txBody>
      </p:sp>
    </p:spTree>
    <p:extLst>
      <p:ext uri="{BB962C8B-B14F-4D97-AF65-F5344CB8AC3E}">
        <p14:creationId xmlns:p14="http://schemas.microsoft.com/office/powerpoint/2010/main" val="2793028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5592-435A-154A-9E5D-63987A9BA6FD}"/>
              </a:ext>
            </a:extLst>
          </p:cNvPr>
          <p:cNvSpPr>
            <a:spLocks noGrp="1"/>
          </p:cNvSpPr>
          <p:nvPr>
            <p:ph type="title"/>
          </p:nvPr>
        </p:nvSpPr>
        <p:spPr>
          <a:xfrm>
            <a:off x="839788" y="-158092"/>
            <a:ext cx="10515600" cy="1325563"/>
          </a:xfrm>
        </p:spPr>
        <p:txBody>
          <a:bodyPr>
            <a:normAutofit/>
          </a:bodyPr>
          <a:lstStyle>
            <a:lvl1pPr>
              <a:defRPr sz="32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16592C79-F157-B84B-B9FD-3FA5B02D867B}"/>
              </a:ext>
            </a:extLst>
          </p:cNvPr>
          <p:cNvSpPr>
            <a:spLocks noGrp="1"/>
          </p:cNvSpPr>
          <p:nvPr>
            <p:ph type="body" idx="1"/>
          </p:nvPr>
        </p:nvSpPr>
        <p:spPr>
          <a:xfrm>
            <a:off x="839788" y="1157946"/>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DA93E2-A6B8-8B4C-B817-9F1F9D0C9618}"/>
              </a:ext>
            </a:extLst>
          </p:cNvPr>
          <p:cNvSpPr>
            <a:spLocks noGrp="1"/>
          </p:cNvSpPr>
          <p:nvPr>
            <p:ph sz="half" idx="2"/>
          </p:nvPr>
        </p:nvSpPr>
        <p:spPr>
          <a:xfrm>
            <a:off x="839788" y="1981858"/>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5D49D5-31E7-194A-8A1F-FCCEFE7E819A}"/>
              </a:ext>
            </a:extLst>
          </p:cNvPr>
          <p:cNvSpPr>
            <a:spLocks noGrp="1"/>
          </p:cNvSpPr>
          <p:nvPr>
            <p:ph type="body" sz="quarter" idx="3"/>
          </p:nvPr>
        </p:nvSpPr>
        <p:spPr>
          <a:xfrm>
            <a:off x="6172200" y="1157946"/>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F77CE8-7115-F240-AC07-28EEBB55EC03}"/>
              </a:ext>
            </a:extLst>
          </p:cNvPr>
          <p:cNvSpPr>
            <a:spLocks noGrp="1"/>
          </p:cNvSpPr>
          <p:nvPr>
            <p:ph sz="quarter" idx="4"/>
          </p:nvPr>
        </p:nvSpPr>
        <p:spPr>
          <a:xfrm>
            <a:off x="6172200" y="1981858"/>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A46522-30D3-4840-B67E-7ABE361B59BB}"/>
              </a:ext>
            </a:extLst>
          </p:cNvPr>
          <p:cNvSpPr>
            <a:spLocks noGrp="1"/>
          </p:cNvSpPr>
          <p:nvPr>
            <p:ph type="dt" sz="half" idx="10"/>
          </p:nvPr>
        </p:nvSpPr>
        <p:spPr/>
        <p:txBody>
          <a:bodyPr/>
          <a:lstStyle/>
          <a:p>
            <a:fld id="{5A6ECDB4-341F-EF46-B121-6B2E7CABFE28}" type="datetimeFigureOut">
              <a:rPr lang="en-US" smtClean="0"/>
              <a:t>3/31/2023</a:t>
            </a:fld>
            <a:endParaRPr lang="en-US"/>
          </a:p>
        </p:txBody>
      </p:sp>
      <p:sp>
        <p:nvSpPr>
          <p:cNvPr id="8" name="Footer Placeholder 7">
            <a:extLst>
              <a:ext uri="{FF2B5EF4-FFF2-40B4-BE49-F238E27FC236}">
                <a16:creationId xmlns:a16="http://schemas.microsoft.com/office/drawing/2014/main" id="{4F522DC5-F28B-7049-8E2E-D32DA55D21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C022E2-7A43-7F40-BFAC-13E7820BE113}"/>
              </a:ext>
            </a:extLst>
          </p:cNvPr>
          <p:cNvSpPr>
            <a:spLocks noGrp="1"/>
          </p:cNvSpPr>
          <p:nvPr>
            <p:ph type="sldNum" sz="quarter" idx="12"/>
          </p:nvPr>
        </p:nvSpPr>
        <p:spPr/>
        <p:txBody>
          <a:bodyPr/>
          <a:lstStyle/>
          <a:p>
            <a:fld id="{07D7631E-3F45-1B47-9782-9C65F801446E}" type="slidenum">
              <a:rPr lang="en-US" smtClean="0"/>
              <a:t>‹#›</a:t>
            </a:fld>
            <a:endParaRPr lang="en-US"/>
          </a:p>
        </p:txBody>
      </p:sp>
    </p:spTree>
    <p:extLst>
      <p:ext uri="{BB962C8B-B14F-4D97-AF65-F5344CB8AC3E}">
        <p14:creationId xmlns:p14="http://schemas.microsoft.com/office/powerpoint/2010/main" val="1080479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1AB285F-A499-DC45-BD19-EBD0C702990A}"/>
              </a:ext>
            </a:extLst>
          </p:cNvPr>
          <p:cNvSpPr>
            <a:spLocks noGrp="1"/>
          </p:cNvSpPr>
          <p:nvPr>
            <p:ph type="dt" sz="half" idx="10"/>
          </p:nvPr>
        </p:nvSpPr>
        <p:spPr/>
        <p:txBody>
          <a:bodyPr/>
          <a:lstStyle/>
          <a:p>
            <a:fld id="{5A6ECDB4-341F-EF46-B121-6B2E7CABFE28}" type="datetimeFigureOut">
              <a:rPr lang="en-US" smtClean="0"/>
              <a:t>3/31/2023</a:t>
            </a:fld>
            <a:endParaRPr lang="en-US"/>
          </a:p>
        </p:txBody>
      </p:sp>
      <p:sp>
        <p:nvSpPr>
          <p:cNvPr id="4" name="Footer Placeholder 3">
            <a:extLst>
              <a:ext uri="{FF2B5EF4-FFF2-40B4-BE49-F238E27FC236}">
                <a16:creationId xmlns:a16="http://schemas.microsoft.com/office/drawing/2014/main" id="{DA7A4CE4-DBD6-1540-9F29-B127EC69D2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08A132-1ECB-7F4D-A0E1-171DA21B06F0}"/>
              </a:ext>
            </a:extLst>
          </p:cNvPr>
          <p:cNvSpPr>
            <a:spLocks noGrp="1"/>
          </p:cNvSpPr>
          <p:nvPr>
            <p:ph type="sldNum" sz="quarter" idx="12"/>
          </p:nvPr>
        </p:nvSpPr>
        <p:spPr/>
        <p:txBody>
          <a:bodyPr/>
          <a:lstStyle/>
          <a:p>
            <a:fld id="{07D7631E-3F45-1B47-9782-9C65F801446E}" type="slidenum">
              <a:rPr lang="en-US" smtClean="0"/>
              <a:t>‹#›</a:t>
            </a:fld>
            <a:endParaRPr lang="en-US"/>
          </a:p>
        </p:txBody>
      </p:sp>
      <p:sp>
        <p:nvSpPr>
          <p:cNvPr id="6" name="Title 1">
            <a:extLst>
              <a:ext uri="{FF2B5EF4-FFF2-40B4-BE49-F238E27FC236}">
                <a16:creationId xmlns:a16="http://schemas.microsoft.com/office/drawing/2014/main" id="{588852DB-304E-774C-83B3-85B7BA80C1CA}"/>
              </a:ext>
            </a:extLst>
          </p:cNvPr>
          <p:cNvSpPr txBox="1">
            <a:spLocks/>
          </p:cNvSpPr>
          <p:nvPr userDrawn="1"/>
        </p:nvSpPr>
        <p:spPr>
          <a:xfrm>
            <a:off x="838200" y="-1580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69007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F86393-2879-AF46-B7A1-D8D08ED805BC}"/>
              </a:ext>
            </a:extLst>
          </p:cNvPr>
          <p:cNvSpPr>
            <a:spLocks noGrp="1"/>
          </p:cNvSpPr>
          <p:nvPr>
            <p:ph type="dt" sz="half" idx="10"/>
          </p:nvPr>
        </p:nvSpPr>
        <p:spPr/>
        <p:txBody>
          <a:bodyPr/>
          <a:lstStyle/>
          <a:p>
            <a:fld id="{5A6ECDB4-341F-EF46-B121-6B2E7CABFE28}" type="datetimeFigureOut">
              <a:rPr lang="en-US" smtClean="0"/>
              <a:t>3/31/2023</a:t>
            </a:fld>
            <a:endParaRPr lang="en-US"/>
          </a:p>
        </p:txBody>
      </p:sp>
      <p:sp>
        <p:nvSpPr>
          <p:cNvPr id="3" name="Footer Placeholder 2">
            <a:extLst>
              <a:ext uri="{FF2B5EF4-FFF2-40B4-BE49-F238E27FC236}">
                <a16:creationId xmlns:a16="http://schemas.microsoft.com/office/drawing/2014/main" id="{F97E6D2E-2BCD-C149-8587-163943CE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E3D8E0-8167-6546-82B9-071E0D9815E1}"/>
              </a:ext>
            </a:extLst>
          </p:cNvPr>
          <p:cNvSpPr>
            <a:spLocks noGrp="1"/>
          </p:cNvSpPr>
          <p:nvPr>
            <p:ph type="sldNum" sz="quarter" idx="12"/>
          </p:nvPr>
        </p:nvSpPr>
        <p:spPr/>
        <p:txBody>
          <a:bodyPr/>
          <a:lstStyle/>
          <a:p>
            <a:fld id="{07D7631E-3F45-1B47-9782-9C65F801446E}" type="slidenum">
              <a:rPr lang="en-US" smtClean="0"/>
              <a:t>‹#›</a:t>
            </a:fld>
            <a:endParaRPr lang="en-US"/>
          </a:p>
        </p:txBody>
      </p:sp>
    </p:spTree>
    <p:extLst>
      <p:ext uri="{BB962C8B-B14F-4D97-AF65-F5344CB8AC3E}">
        <p14:creationId xmlns:p14="http://schemas.microsoft.com/office/powerpoint/2010/main" val="3998743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500D-E898-BC42-847B-F7938F7BB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143FF2-EDE0-F945-9621-BDDB11A002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45CF98-DA4D-944A-B988-3F96964FCF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F4F426-C3E9-274B-ABF3-01C8856D91FF}"/>
              </a:ext>
            </a:extLst>
          </p:cNvPr>
          <p:cNvSpPr>
            <a:spLocks noGrp="1"/>
          </p:cNvSpPr>
          <p:nvPr>
            <p:ph type="dt" sz="half" idx="10"/>
          </p:nvPr>
        </p:nvSpPr>
        <p:spPr/>
        <p:txBody>
          <a:bodyPr/>
          <a:lstStyle/>
          <a:p>
            <a:fld id="{5A6ECDB4-341F-EF46-B121-6B2E7CABFE28}" type="datetimeFigureOut">
              <a:rPr lang="en-US" smtClean="0"/>
              <a:t>3/31/2023</a:t>
            </a:fld>
            <a:endParaRPr lang="en-US"/>
          </a:p>
        </p:txBody>
      </p:sp>
      <p:sp>
        <p:nvSpPr>
          <p:cNvPr id="6" name="Footer Placeholder 5">
            <a:extLst>
              <a:ext uri="{FF2B5EF4-FFF2-40B4-BE49-F238E27FC236}">
                <a16:creationId xmlns:a16="http://schemas.microsoft.com/office/drawing/2014/main" id="{73E385FC-BA3E-4B4B-96F6-D2757D4FCB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07E2C3-4AE9-134A-8E66-B03BCF82E994}"/>
              </a:ext>
            </a:extLst>
          </p:cNvPr>
          <p:cNvSpPr>
            <a:spLocks noGrp="1"/>
          </p:cNvSpPr>
          <p:nvPr>
            <p:ph type="sldNum" sz="quarter" idx="12"/>
          </p:nvPr>
        </p:nvSpPr>
        <p:spPr/>
        <p:txBody>
          <a:bodyPr/>
          <a:lstStyle/>
          <a:p>
            <a:fld id="{07D7631E-3F45-1B47-9782-9C65F801446E}" type="slidenum">
              <a:rPr lang="en-US" smtClean="0"/>
              <a:t>‹#›</a:t>
            </a:fld>
            <a:endParaRPr lang="en-US"/>
          </a:p>
        </p:txBody>
      </p:sp>
    </p:spTree>
    <p:extLst>
      <p:ext uri="{BB962C8B-B14F-4D97-AF65-F5344CB8AC3E}">
        <p14:creationId xmlns:p14="http://schemas.microsoft.com/office/powerpoint/2010/main" val="2041722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4B2FE7-F943-9B4D-B0EE-B33B1EE967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1B3F96-45C6-AC44-8A26-76566B2057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FED2EC-441C-1046-B117-D59D36CAD8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6ECDB4-341F-EF46-B121-6B2E7CABFE28}" type="datetimeFigureOut">
              <a:rPr lang="en-US" smtClean="0"/>
              <a:t>3/31/2023</a:t>
            </a:fld>
            <a:endParaRPr lang="en-US"/>
          </a:p>
        </p:txBody>
      </p:sp>
      <p:sp>
        <p:nvSpPr>
          <p:cNvPr id="5" name="Footer Placeholder 4">
            <a:extLst>
              <a:ext uri="{FF2B5EF4-FFF2-40B4-BE49-F238E27FC236}">
                <a16:creationId xmlns:a16="http://schemas.microsoft.com/office/drawing/2014/main" id="{4F3C7105-9E4B-CE43-9254-49678F6133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338144-F410-6144-9AB8-58F5B586AC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D7631E-3F45-1B47-9782-9C65F801446E}" type="slidenum">
              <a:rPr lang="en-US" smtClean="0"/>
              <a:t>‹#›</a:t>
            </a:fld>
            <a:endParaRPr lang="en-US"/>
          </a:p>
        </p:txBody>
      </p:sp>
      <p:pic>
        <p:nvPicPr>
          <p:cNvPr id="8" name="Picture 7">
            <a:extLst>
              <a:ext uri="{FF2B5EF4-FFF2-40B4-BE49-F238E27FC236}">
                <a16:creationId xmlns:a16="http://schemas.microsoft.com/office/drawing/2014/main" id="{37EA8135-A4F9-0049-95A1-5FCC4736D4E7}"/>
              </a:ext>
            </a:extLst>
          </p:cNvPr>
          <p:cNvPicPr>
            <a:picLocks noChangeAspect="1"/>
          </p:cNvPicPr>
          <p:nvPr userDrawn="1"/>
        </p:nvPicPr>
        <p:blipFill>
          <a:blip r:embed="rId14"/>
          <a:stretch>
            <a:fillRect/>
          </a:stretch>
        </p:blipFill>
        <p:spPr>
          <a:xfrm>
            <a:off x="9982200" y="5970427"/>
            <a:ext cx="2050822" cy="592460"/>
          </a:xfrm>
          <a:prstGeom prst="rect">
            <a:avLst/>
          </a:prstGeom>
        </p:spPr>
      </p:pic>
      <p:sp>
        <p:nvSpPr>
          <p:cNvPr id="9" name="Rectangle 8">
            <a:extLst>
              <a:ext uri="{FF2B5EF4-FFF2-40B4-BE49-F238E27FC236}">
                <a16:creationId xmlns:a16="http://schemas.microsoft.com/office/drawing/2014/main" id="{70B4CCB7-EF23-BA43-92E1-6C88F95ABA28}"/>
              </a:ext>
            </a:extLst>
          </p:cNvPr>
          <p:cNvSpPr/>
          <p:nvPr userDrawn="1"/>
        </p:nvSpPr>
        <p:spPr>
          <a:xfrm rot="5400000">
            <a:off x="5628933" y="-5628932"/>
            <a:ext cx="934134" cy="12192000"/>
          </a:xfrm>
          <a:prstGeom prst="rect">
            <a:avLst/>
          </a:prstGeom>
          <a:solidFill>
            <a:srgbClr val="015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453B0F9-1063-C944-8BBD-0BC432367949}"/>
              </a:ext>
            </a:extLst>
          </p:cNvPr>
          <p:cNvSpPr/>
          <p:nvPr userDrawn="1"/>
        </p:nvSpPr>
        <p:spPr>
          <a:xfrm>
            <a:off x="0" y="932548"/>
            <a:ext cx="12192000" cy="45719"/>
          </a:xfrm>
          <a:prstGeom prst="rect">
            <a:avLst/>
          </a:prstGeom>
          <a:solidFill>
            <a:srgbClr val="2BAB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89510DD-9FC5-034E-A7E7-E9B221B17D80}"/>
              </a:ext>
            </a:extLst>
          </p:cNvPr>
          <p:cNvSpPr/>
          <p:nvPr userDrawn="1"/>
        </p:nvSpPr>
        <p:spPr>
          <a:xfrm rot="5400000">
            <a:off x="5981700" y="647700"/>
            <a:ext cx="228600" cy="12192000"/>
          </a:xfrm>
          <a:prstGeom prst="rect">
            <a:avLst/>
          </a:prstGeom>
          <a:solidFill>
            <a:srgbClr val="015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B0C0A6-8EBF-3233-BE07-40A731F88508}"/>
              </a:ext>
            </a:extLst>
          </p:cNvPr>
          <p:cNvSpPr txBox="1"/>
          <p:nvPr userDrawn="1"/>
        </p:nvSpPr>
        <p:spPr>
          <a:xfrm>
            <a:off x="0" y="6603295"/>
            <a:ext cx="1329210"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https://</a:t>
            </a:r>
            <a:r>
              <a:rPr lang="en-US" sz="1200" dirty="0" err="1">
                <a:solidFill>
                  <a:schemeClr val="bg1"/>
                </a:solidFill>
                <a:latin typeface="Arial" panose="020B0604020202020204" pitchFamily="34" charset="0"/>
                <a:cs typeface="Arial" panose="020B0604020202020204" pitchFamily="34" charset="0"/>
              </a:rPr>
              <a:t>ies.inl.gov</a:t>
            </a:r>
            <a:endParaRPr lang="en-US" sz="1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4612275"/>
      </p:ext>
    </p:extLst>
  </p:cSld>
  <p:clrMap bg1="lt1" tx1="dk1" bg2="lt2" tx2="dk2" accent1="accent1" accent2="accent2" accent3="accent3" accent4="accent4" accent5="accent5" accent6="accent6" hlink="hlink" folHlink="folHlink"/>
  <p:sldLayoutIdLst>
    <p:sldLayoutId id="2147483663"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b="1" kern="1200">
          <a:solidFill>
            <a:srgbClr val="015976"/>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00A651"/>
        </a:buClr>
        <a:buFont typeface="Arial" panose="020B0604020202020204" pitchFamily="34" charset="0"/>
        <a:buChar char="•"/>
        <a:defRPr sz="2800" kern="1200">
          <a:solidFill>
            <a:srgbClr val="01597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A651"/>
        </a:buClr>
        <a:buFont typeface="Arial" panose="020B0604020202020204" pitchFamily="34" charset="0"/>
        <a:buChar char="•"/>
        <a:defRPr sz="2400" kern="1200">
          <a:solidFill>
            <a:srgbClr val="015976"/>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A651"/>
        </a:buClr>
        <a:buFont typeface="Arial" panose="020B0604020202020204" pitchFamily="34" charset="0"/>
        <a:buChar char="•"/>
        <a:defRPr sz="2000" kern="1200">
          <a:solidFill>
            <a:srgbClr val="015976"/>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8/10/relationships/comments" Target="../comments/modernComment_11B_C2162CDB.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1.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3.xml"/><Relationship Id="rId4" Type="http://schemas.openxmlformats.org/officeDocument/2006/relationships/chart" Target="../charts/chart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07_77AE622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8/10/relationships/comments" Target="../comments/modernComment_106_3159F49D.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507D2-4E31-1344-905B-015E2E416EC4}"/>
              </a:ext>
            </a:extLst>
          </p:cNvPr>
          <p:cNvSpPr>
            <a:spLocks noGrp="1"/>
          </p:cNvSpPr>
          <p:nvPr>
            <p:ph type="ctrTitle"/>
          </p:nvPr>
        </p:nvSpPr>
        <p:spPr/>
        <p:txBody>
          <a:bodyPr>
            <a:normAutofit/>
          </a:bodyPr>
          <a:lstStyle/>
          <a:p>
            <a:r>
              <a:rPr lang="en-US" dirty="0"/>
              <a:t>HERON Wind/NPP Case</a:t>
            </a:r>
          </a:p>
        </p:txBody>
      </p:sp>
      <p:sp>
        <p:nvSpPr>
          <p:cNvPr id="3" name="Text Placeholder 2">
            <a:extLst>
              <a:ext uri="{FF2B5EF4-FFF2-40B4-BE49-F238E27FC236}">
                <a16:creationId xmlns:a16="http://schemas.microsoft.com/office/drawing/2014/main" id="{8D9DD05D-D9EF-BB4A-91A3-5AAF65EEA6BA}"/>
              </a:ext>
            </a:extLst>
          </p:cNvPr>
          <p:cNvSpPr>
            <a:spLocks noGrp="1"/>
          </p:cNvSpPr>
          <p:nvPr>
            <p:ph type="body" sz="quarter" idx="13"/>
          </p:nvPr>
        </p:nvSpPr>
        <p:spPr>
          <a:xfrm>
            <a:off x="6223819" y="4222209"/>
            <a:ext cx="4923055" cy="1429542"/>
          </a:xfrm>
        </p:spPr>
        <p:txBody>
          <a:bodyPr/>
          <a:lstStyle/>
          <a:p>
            <a:r>
              <a:rPr lang="en-US" dirty="0"/>
              <a:t>Gabriel J. Soto Gonzalez, Paul Talbot</a:t>
            </a:r>
          </a:p>
          <a:p>
            <a:r>
              <a:rPr lang="en-US" dirty="0"/>
              <a:t>Modeling and Simulation Engineer</a:t>
            </a:r>
          </a:p>
          <a:p>
            <a:r>
              <a:rPr lang="en-US" dirty="0"/>
              <a:t>Idaho National Laboratory</a:t>
            </a:r>
          </a:p>
        </p:txBody>
      </p:sp>
      <p:sp>
        <p:nvSpPr>
          <p:cNvPr id="4" name="Subtitle 3">
            <a:extLst>
              <a:ext uri="{FF2B5EF4-FFF2-40B4-BE49-F238E27FC236}">
                <a16:creationId xmlns:a16="http://schemas.microsoft.com/office/drawing/2014/main" id="{7E6881FA-84CE-4240-A6F8-F464182288D6}"/>
              </a:ext>
            </a:extLst>
          </p:cNvPr>
          <p:cNvSpPr>
            <a:spLocks noGrp="1"/>
          </p:cNvSpPr>
          <p:nvPr>
            <p:ph type="subTitle" idx="1"/>
          </p:nvPr>
        </p:nvSpPr>
        <p:spPr/>
        <p:txBody>
          <a:bodyPr/>
          <a:lstStyle/>
          <a:p>
            <a:r>
              <a:rPr lang="en-US" dirty="0"/>
              <a:t>FORCE Overview and Training</a:t>
            </a:r>
          </a:p>
          <a:p>
            <a:r>
              <a:rPr lang="en-US" dirty="0"/>
              <a:t>April 4-6, 2023</a:t>
            </a:r>
          </a:p>
        </p:txBody>
      </p:sp>
      <p:pic>
        <p:nvPicPr>
          <p:cNvPr id="5" name="Picture 4" descr="Logo&#10;&#10;Description automatically generated">
            <a:extLst>
              <a:ext uri="{FF2B5EF4-FFF2-40B4-BE49-F238E27FC236}">
                <a16:creationId xmlns:a16="http://schemas.microsoft.com/office/drawing/2014/main" id="{5B2804B9-ED22-9013-DF30-37FF75E43A3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837332" y="5881666"/>
            <a:ext cx="1238405" cy="841792"/>
          </a:xfrm>
          <a:prstGeom prst="rect">
            <a:avLst/>
          </a:prstGeom>
        </p:spPr>
      </p:pic>
    </p:spTree>
    <p:extLst>
      <p:ext uri="{BB962C8B-B14F-4D97-AF65-F5344CB8AC3E}">
        <p14:creationId xmlns:p14="http://schemas.microsoft.com/office/powerpoint/2010/main" val="1806092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0F79-5A24-3461-6234-E8F9AA540350}"/>
              </a:ext>
            </a:extLst>
          </p:cNvPr>
          <p:cNvSpPr>
            <a:spLocks noGrp="1"/>
          </p:cNvSpPr>
          <p:nvPr>
            <p:ph type="title"/>
          </p:nvPr>
        </p:nvSpPr>
        <p:spPr/>
        <p:txBody>
          <a:bodyPr/>
          <a:lstStyle/>
          <a:p>
            <a:r>
              <a:rPr lang="en-US" dirty="0"/>
              <a:t>HERON Workflow</a:t>
            </a:r>
          </a:p>
        </p:txBody>
      </p:sp>
      <p:pic>
        <p:nvPicPr>
          <p:cNvPr id="5" name="Picture 4" descr="Diagram&#10;&#10;Description automatically generated">
            <a:extLst>
              <a:ext uri="{FF2B5EF4-FFF2-40B4-BE49-F238E27FC236}">
                <a16:creationId xmlns:a16="http://schemas.microsoft.com/office/drawing/2014/main" id="{3D340ED0-D5F2-D88D-2C26-0C58721F4B27}"/>
              </a:ext>
            </a:extLst>
          </p:cNvPr>
          <p:cNvPicPr>
            <a:picLocks noChangeAspect="1"/>
          </p:cNvPicPr>
          <p:nvPr/>
        </p:nvPicPr>
        <p:blipFill>
          <a:blip r:embed="rId2"/>
          <a:stretch>
            <a:fillRect/>
          </a:stretch>
        </p:blipFill>
        <p:spPr>
          <a:xfrm>
            <a:off x="685800" y="1752600"/>
            <a:ext cx="10515600" cy="3521869"/>
          </a:xfrm>
          <a:prstGeom prst="rect">
            <a:avLst/>
          </a:prstGeom>
        </p:spPr>
      </p:pic>
    </p:spTree>
    <p:extLst>
      <p:ext uri="{BB962C8B-B14F-4D97-AF65-F5344CB8AC3E}">
        <p14:creationId xmlns:p14="http://schemas.microsoft.com/office/powerpoint/2010/main" val="3683081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031FA16C-008C-2A4F-B3A8-D80577E4CA3B}"/>
              </a:ext>
            </a:extLst>
          </p:cNvPr>
          <p:cNvPicPr>
            <a:picLocks noChangeAspect="1"/>
          </p:cNvPicPr>
          <p:nvPr/>
        </p:nvPicPr>
        <p:blipFill>
          <a:blip r:embed="rId2"/>
          <a:stretch>
            <a:fillRect/>
          </a:stretch>
        </p:blipFill>
        <p:spPr>
          <a:xfrm>
            <a:off x="927779" y="2017689"/>
            <a:ext cx="4641798" cy="42281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D9910F79-5A24-3461-6234-E8F9AA540350}"/>
              </a:ext>
            </a:extLst>
          </p:cNvPr>
          <p:cNvSpPr>
            <a:spLocks noGrp="1"/>
          </p:cNvSpPr>
          <p:nvPr>
            <p:ph type="title"/>
          </p:nvPr>
        </p:nvSpPr>
        <p:spPr/>
        <p:txBody>
          <a:bodyPr/>
          <a:lstStyle/>
          <a:p>
            <a:r>
              <a:rPr lang="en-US" dirty="0"/>
              <a:t>HERON Input Script</a:t>
            </a:r>
          </a:p>
        </p:txBody>
      </p:sp>
      <p:sp>
        <p:nvSpPr>
          <p:cNvPr id="3" name="Content Placeholder 2">
            <a:extLst>
              <a:ext uri="{FF2B5EF4-FFF2-40B4-BE49-F238E27FC236}">
                <a16:creationId xmlns:a16="http://schemas.microsoft.com/office/drawing/2014/main" id="{4C9DAD92-1606-5C5A-DB6E-69A4C6CFF48B}"/>
              </a:ext>
            </a:extLst>
          </p:cNvPr>
          <p:cNvSpPr>
            <a:spLocks noGrp="1"/>
          </p:cNvSpPr>
          <p:nvPr>
            <p:ph idx="1"/>
          </p:nvPr>
        </p:nvSpPr>
        <p:spPr>
          <a:xfrm>
            <a:off x="533400" y="1164414"/>
            <a:ext cx="10820400" cy="2032983"/>
          </a:xfrm>
        </p:spPr>
        <p:txBody>
          <a:bodyPr>
            <a:normAutofit/>
          </a:bodyPr>
          <a:lstStyle/>
          <a:p>
            <a:r>
              <a:rPr lang="en-US" dirty="0"/>
              <a:t>Case</a:t>
            </a:r>
          </a:p>
        </p:txBody>
      </p:sp>
      <p:sp>
        <p:nvSpPr>
          <p:cNvPr id="6" name="Content Placeholder 2">
            <a:extLst>
              <a:ext uri="{FF2B5EF4-FFF2-40B4-BE49-F238E27FC236}">
                <a16:creationId xmlns:a16="http://schemas.microsoft.com/office/drawing/2014/main" id="{5DC0E87B-EEF7-7184-0F0F-3DF2D7C07ABB}"/>
              </a:ext>
            </a:extLst>
          </p:cNvPr>
          <p:cNvSpPr txBox="1">
            <a:spLocks/>
          </p:cNvSpPr>
          <p:nvPr/>
        </p:nvSpPr>
        <p:spPr>
          <a:xfrm>
            <a:off x="6186154" y="2209800"/>
            <a:ext cx="5320045" cy="357423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rgbClr val="00A651"/>
              </a:buClr>
              <a:buFont typeface="Arial" panose="020B0604020202020204" pitchFamily="34" charset="0"/>
              <a:buChar char="•"/>
              <a:defRPr sz="2800" kern="1200">
                <a:solidFill>
                  <a:srgbClr val="01597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A651"/>
              </a:buClr>
              <a:buFont typeface="Arial" panose="020B0604020202020204" pitchFamily="34" charset="0"/>
              <a:buChar char="•"/>
              <a:defRPr sz="2400" kern="1200">
                <a:solidFill>
                  <a:srgbClr val="015976"/>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A651"/>
              </a:buClr>
              <a:buFont typeface="Arial" panose="020B0604020202020204" pitchFamily="34" charset="0"/>
              <a:buChar char="•"/>
              <a:defRPr sz="2000" kern="1200">
                <a:solidFill>
                  <a:srgbClr val="015976"/>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err="1">
                <a:latin typeface="Courier New" panose="02070309020205020404" pitchFamily="49" charset="0"/>
                <a:cs typeface="Courier New" panose="02070309020205020404" pitchFamily="49" charset="0"/>
              </a:rPr>
              <a:t>num_arma_samples</a:t>
            </a:r>
            <a:r>
              <a:rPr lang="en-US" sz="2000" dirty="0">
                <a:latin typeface="Courier New" panose="02070309020205020404" pitchFamily="49" charset="0"/>
                <a:cs typeface="Courier New" panose="02070309020205020404" pitchFamily="49" charset="0"/>
              </a:rPr>
              <a:t> = 20</a:t>
            </a:r>
          </a:p>
          <a:p>
            <a:pPr lvl="1"/>
            <a:r>
              <a:rPr lang="en-US" sz="2000" dirty="0"/>
              <a:t>20 inner samples used to get expected value of metric (NPV) in </a:t>
            </a:r>
            <a:r>
              <a:rPr lang="en-US" sz="2000" b="1" dirty="0"/>
              <a:t>Outer</a:t>
            </a:r>
          </a:p>
          <a:p>
            <a:r>
              <a:rPr lang="en-US" sz="2000" dirty="0" err="1">
                <a:latin typeface="Courier New" panose="02070309020205020404" pitchFamily="49" charset="0"/>
                <a:cs typeface="Courier New" panose="02070309020205020404" pitchFamily="49" charset="0"/>
              </a:rPr>
              <a:t>ProjectTime</a:t>
            </a:r>
            <a:r>
              <a:rPr lang="en-US" sz="2000" dirty="0">
                <a:latin typeface="Courier New" panose="02070309020205020404" pitchFamily="49" charset="0"/>
                <a:cs typeface="Courier New" panose="02070309020205020404" pitchFamily="49" charset="0"/>
              </a:rPr>
              <a:t>= 3</a:t>
            </a:r>
          </a:p>
          <a:p>
            <a:pPr lvl="1"/>
            <a:r>
              <a:rPr lang="en-US" sz="2000" dirty="0"/>
              <a:t>Each inner sample simulates 3 project years</a:t>
            </a:r>
            <a:endParaRPr lang="en-US" sz="2400" b="1" dirty="0"/>
          </a:p>
          <a:p>
            <a:r>
              <a:rPr lang="en-US" sz="2000" dirty="0">
                <a:latin typeface="Courier New" panose="02070309020205020404" pitchFamily="49" charset="0"/>
                <a:cs typeface="Courier New" panose="02070309020205020404" pitchFamily="49" charset="0"/>
              </a:rPr>
              <a:t>&lt;</a:t>
            </a:r>
            <a:r>
              <a:rPr lang="en-US" sz="2000" dirty="0" err="1">
                <a:latin typeface="Courier New" panose="02070309020205020404" pitchFamily="49" charset="0"/>
                <a:cs typeface="Courier New" panose="02070309020205020404" pitchFamily="49" charset="0"/>
              </a:rPr>
              <a:t>time_discretization</a:t>
            </a:r>
            <a:r>
              <a:rPr lang="en-US" sz="2000" dirty="0">
                <a:latin typeface="Courier New" panose="02070309020205020404" pitchFamily="49" charset="0"/>
                <a:cs typeface="Courier New" panose="02070309020205020404" pitchFamily="49" charset="0"/>
              </a:rPr>
              <a:t>&gt;</a:t>
            </a:r>
          </a:p>
          <a:p>
            <a:pPr lvl="1"/>
            <a:r>
              <a:rPr lang="en-US" sz="2000" dirty="0"/>
              <a:t>Each cluster/segment has 24 time steps</a:t>
            </a:r>
          </a:p>
          <a:p>
            <a:r>
              <a:rPr lang="en-US" sz="2000" dirty="0"/>
              <a:t>NOTE: clusters/segments automatically read from ARMA</a:t>
            </a:r>
          </a:p>
        </p:txBody>
      </p:sp>
      <p:cxnSp>
        <p:nvCxnSpPr>
          <p:cNvPr id="9" name="Straight Arrow Connector 8">
            <a:extLst>
              <a:ext uri="{FF2B5EF4-FFF2-40B4-BE49-F238E27FC236}">
                <a16:creationId xmlns:a16="http://schemas.microsoft.com/office/drawing/2014/main" id="{C86D147A-5FD4-7D7A-0EF6-1FC6820411A3}"/>
              </a:ext>
            </a:extLst>
          </p:cNvPr>
          <p:cNvCxnSpPr>
            <a:cxnSpLocks/>
          </p:cNvCxnSpPr>
          <p:nvPr/>
        </p:nvCxnSpPr>
        <p:spPr>
          <a:xfrm flipH="1">
            <a:off x="4953000" y="2362200"/>
            <a:ext cx="1233154" cy="5334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3FE88DB-FAB7-66CC-E615-DB1798F628F3}"/>
              </a:ext>
            </a:extLst>
          </p:cNvPr>
          <p:cNvCxnSpPr>
            <a:cxnSpLocks/>
          </p:cNvCxnSpPr>
          <p:nvPr/>
        </p:nvCxnSpPr>
        <p:spPr>
          <a:xfrm flipH="1">
            <a:off x="4267200" y="3352800"/>
            <a:ext cx="1918954" cy="990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31CC432-8CC4-214C-6D51-E9A2D7815445}"/>
              </a:ext>
            </a:extLst>
          </p:cNvPr>
          <p:cNvCxnSpPr>
            <a:cxnSpLocks/>
          </p:cNvCxnSpPr>
          <p:nvPr/>
        </p:nvCxnSpPr>
        <p:spPr>
          <a:xfrm flipH="1" flipV="1">
            <a:off x="4114800" y="3886200"/>
            <a:ext cx="2071354" cy="245575"/>
          </a:xfrm>
          <a:prstGeom prst="straightConnector1">
            <a:avLst/>
          </a:prstGeom>
          <a:ln w="57150">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03E11396-1A32-5EEB-F9FD-1FD0C55F71FD}"/>
              </a:ext>
            </a:extLst>
          </p:cNvPr>
          <p:cNvSpPr txBox="1">
            <a:spLocks/>
          </p:cNvSpPr>
          <p:nvPr/>
        </p:nvSpPr>
        <p:spPr>
          <a:xfrm>
            <a:off x="838200" y="1689506"/>
            <a:ext cx="6583135" cy="565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A651"/>
              </a:buClr>
              <a:buFont typeface="Arial" panose="020B0604020202020204" pitchFamily="34" charset="0"/>
              <a:buChar char="•"/>
              <a:defRPr sz="2800" kern="1200">
                <a:solidFill>
                  <a:srgbClr val="01597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A651"/>
              </a:buClr>
              <a:buFont typeface="Arial" panose="020B0604020202020204" pitchFamily="34" charset="0"/>
              <a:buChar char="•"/>
              <a:defRPr sz="2400" kern="1200">
                <a:solidFill>
                  <a:srgbClr val="015976"/>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A651"/>
              </a:buClr>
              <a:buFont typeface="Arial" panose="020B0604020202020204" pitchFamily="34" charset="0"/>
              <a:buChar char="•"/>
              <a:defRPr sz="2000" kern="1200">
                <a:solidFill>
                  <a:srgbClr val="015976"/>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tx1"/>
                </a:solidFill>
                <a:latin typeface="Courier New" panose="02070309020205020404" pitchFamily="49" charset="0"/>
                <a:cs typeface="Courier New" panose="02070309020205020404" pitchFamily="49" charset="0"/>
              </a:rPr>
              <a:t>HERON\tests\workshop\wind\heron_input.xml</a:t>
            </a:r>
          </a:p>
        </p:txBody>
      </p:sp>
    </p:spTree>
    <p:extLst>
      <p:ext uri="{BB962C8B-B14F-4D97-AF65-F5344CB8AC3E}">
        <p14:creationId xmlns:p14="http://schemas.microsoft.com/office/powerpoint/2010/main" val="1097790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9966462-5834-170E-CC33-7CC716084E99}"/>
              </a:ext>
            </a:extLst>
          </p:cNvPr>
          <p:cNvPicPr>
            <a:picLocks noChangeAspect="1"/>
          </p:cNvPicPr>
          <p:nvPr/>
        </p:nvPicPr>
        <p:blipFill>
          <a:blip r:embed="rId2"/>
          <a:stretch>
            <a:fillRect/>
          </a:stretch>
        </p:blipFill>
        <p:spPr>
          <a:xfrm>
            <a:off x="78824" y="2180906"/>
            <a:ext cx="6781634" cy="33756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D9910F79-5A24-3461-6234-E8F9AA540350}"/>
              </a:ext>
            </a:extLst>
          </p:cNvPr>
          <p:cNvSpPr>
            <a:spLocks noGrp="1"/>
          </p:cNvSpPr>
          <p:nvPr>
            <p:ph type="title"/>
          </p:nvPr>
        </p:nvSpPr>
        <p:spPr/>
        <p:txBody>
          <a:bodyPr/>
          <a:lstStyle/>
          <a:p>
            <a:r>
              <a:rPr lang="en-US" dirty="0"/>
              <a:t>HERON Input Script</a:t>
            </a:r>
          </a:p>
        </p:txBody>
      </p:sp>
      <p:sp>
        <p:nvSpPr>
          <p:cNvPr id="8" name="Content Placeholder 2">
            <a:extLst>
              <a:ext uri="{FF2B5EF4-FFF2-40B4-BE49-F238E27FC236}">
                <a16:creationId xmlns:a16="http://schemas.microsoft.com/office/drawing/2014/main" id="{FAE2C7FD-B9EC-74B5-D397-80B5BFD94CE3}"/>
              </a:ext>
            </a:extLst>
          </p:cNvPr>
          <p:cNvSpPr txBox="1">
            <a:spLocks/>
          </p:cNvSpPr>
          <p:nvPr/>
        </p:nvSpPr>
        <p:spPr>
          <a:xfrm>
            <a:off x="6858000" y="1982300"/>
            <a:ext cx="5185719" cy="357423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rgbClr val="00A651"/>
              </a:buClr>
              <a:buFont typeface="Arial" panose="020B0604020202020204" pitchFamily="34" charset="0"/>
              <a:buChar char="•"/>
              <a:defRPr sz="2800" kern="1200">
                <a:solidFill>
                  <a:srgbClr val="01597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A651"/>
              </a:buClr>
              <a:buFont typeface="Arial" panose="020B0604020202020204" pitchFamily="34" charset="0"/>
              <a:buChar char="•"/>
              <a:defRPr sz="2400" kern="1200">
                <a:solidFill>
                  <a:srgbClr val="015976"/>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A651"/>
              </a:buClr>
              <a:buFont typeface="Arial" panose="020B0604020202020204" pitchFamily="34" charset="0"/>
              <a:buChar char="•"/>
              <a:defRPr sz="2000" kern="1200">
                <a:solidFill>
                  <a:srgbClr val="015976"/>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ourier New" panose="02070309020205020404" pitchFamily="49" charset="0"/>
                <a:cs typeface="Courier New" panose="02070309020205020404" pitchFamily="49" charset="0"/>
              </a:rPr>
              <a:t>&lt;capacity&gt;</a:t>
            </a:r>
          </a:p>
          <a:p>
            <a:pPr lvl="1"/>
            <a:r>
              <a:rPr lang="en-US" dirty="0"/>
              <a:t>This is the rated capacity of the Wind Farm</a:t>
            </a:r>
          </a:p>
          <a:p>
            <a:pPr lvl="1"/>
            <a:r>
              <a:rPr lang="en-US" dirty="0"/>
              <a:t>Currently, we sweep through some values</a:t>
            </a:r>
          </a:p>
          <a:p>
            <a:pPr lvl="2"/>
            <a:r>
              <a:rPr lang="en-US" dirty="0"/>
              <a:t>Can be fixed, opt, etc. </a:t>
            </a:r>
          </a:p>
          <a:p>
            <a:r>
              <a:rPr lang="en-US" sz="2000" dirty="0">
                <a:latin typeface="Courier New" panose="02070309020205020404" pitchFamily="49" charset="0"/>
                <a:cs typeface="Courier New" panose="02070309020205020404" pitchFamily="49" charset="0"/>
              </a:rPr>
              <a:t>&lt;</a:t>
            </a:r>
            <a:r>
              <a:rPr lang="en-US" sz="2000" dirty="0" err="1">
                <a:latin typeface="Courier New" panose="02070309020205020404" pitchFamily="49" charset="0"/>
                <a:cs typeface="Courier New" panose="02070309020205020404" pitchFamily="49" charset="0"/>
              </a:rPr>
              <a:t>capacity_factor</a:t>
            </a:r>
            <a:r>
              <a:rPr lang="en-US" sz="2000" dirty="0">
                <a:latin typeface="Courier New" panose="02070309020205020404" pitchFamily="49" charset="0"/>
                <a:cs typeface="Courier New" panose="02070309020205020404" pitchFamily="49" charset="0"/>
              </a:rPr>
              <a:t>&gt;</a:t>
            </a:r>
          </a:p>
          <a:p>
            <a:pPr lvl="1"/>
            <a:r>
              <a:rPr lang="en-US" dirty="0"/>
              <a:t>Actual usage of capacity per unit time</a:t>
            </a:r>
          </a:p>
          <a:p>
            <a:pPr lvl="1"/>
            <a:r>
              <a:rPr lang="en-US" dirty="0"/>
              <a:t>Using synthetic histories</a:t>
            </a:r>
          </a:p>
        </p:txBody>
      </p:sp>
      <p:sp>
        <p:nvSpPr>
          <p:cNvPr id="6" name="Content Placeholder 2">
            <a:extLst>
              <a:ext uri="{FF2B5EF4-FFF2-40B4-BE49-F238E27FC236}">
                <a16:creationId xmlns:a16="http://schemas.microsoft.com/office/drawing/2014/main" id="{116D63F4-2310-99E2-684E-786205B9397A}"/>
              </a:ext>
            </a:extLst>
          </p:cNvPr>
          <p:cNvSpPr txBox="1">
            <a:spLocks/>
          </p:cNvSpPr>
          <p:nvPr/>
        </p:nvSpPr>
        <p:spPr>
          <a:xfrm>
            <a:off x="533400" y="1164414"/>
            <a:ext cx="10820400" cy="2032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A651"/>
              </a:buClr>
              <a:buFont typeface="Arial" panose="020B0604020202020204" pitchFamily="34" charset="0"/>
              <a:buChar char="•"/>
              <a:defRPr sz="2800" kern="1200">
                <a:solidFill>
                  <a:srgbClr val="01597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A651"/>
              </a:buClr>
              <a:buFont typeface="Arial" panose="020B0604020202020204" pitchFamily="34" charset="0"/>
              <a:buChar char="•"/>
              <a:defRPr sz="2400" kern="1200">
                <a:solidFill>
                  <a:srgbClr val="015976"/>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A651"/>
              </a:buClr>
              <a:buFont typeface="Arial" panose="020B0604020202020204" pitchFamily="34" charset="0"/>
              <a:buChar char="•"/>
              <a:defRPr sz="2000" kern="1200">
                <a:solidFill>
                  <a:srgbClr val="015976"/>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Components: Wind</a:t>
            </a:r>
          </a:p>
        </p:txBody>
      </p:sp>
      <p:cxnSp>
        <p:nvCxnSpPr>
          <p:cNvPr id="7" name="Straight Arrow Connector 6">
            <a:extLst>
              <a:ext uri="{FF2B5EF4-FFF2-40B4-BE49-F238E27FC236}">
                <a16:creationId xmlns:a16="http://schemas.microsoft.com/office/drawing/2014/main" id="{327C368E-F0DA-5016-1365-25785F0312AE}"/>
              </a:ext>
            </a:extLst>
          </p:cNvPr>
          <p:cNvCxnSpPr>
            <a:cxnSpLocks/>
          </p:cNvCxnSpPr>
          <p:nvPr/>
        </p:nvCxnSpPr>
        <p:spPr>
          <a:xfrm flipH="1">
            <a:off x="4876800" y="2133600"/>
            <a:ext cx="1981200" cy="4643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C7E8382-A533-7ED6-C562-CD081A6A537C}"/>
              </a:ext>
            </a:extLst>
          </p:cNvPr>
          <p:cNvCxnSpPr>
            <a:cxnSpLocks/>
          </p:cNvCxnSpPr>
          <p:nvPr/>
        </p:nvCxnSpPr>
        <p:spPr>
          <a:xfrm flipH="1" flipV="1">
            <a:off x="3048000" y="3197397"/>
            <a:ext cx="3810000" cy="77868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A0ACE76-B441-8ACA-D97A-F26D5E39D6B5}"/>
              </a:ext>
            </a:extLst>
          </p:cNvPr>
          <p:cNvSpPr txBox="1">
            <a:spLocks/>
          </p:cNvSpPr>
          <p:nvPr/>
        </p:nvSpPr>
        <p:spPr>
          <a:xfrm>
            <a:off x="203884" y="1827261"/>
            <a:ext cx="6583135" cy="565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A651"/>
              </a:buClr>
              <a:buFont typeface="Arial" panose="020B0604020202020204" pitchFamily="34" charset="0"/>
              <a:buChar char="•"/>
              <a:defRPr sz="2800" kern="1200">
                <a:solidFill>
                  <a:srgbClr val="01597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A651"/>
              </a:buClr>
              <a:buFont typeface="Arial" panose="020B0604020202020204" pitchFamily="34" charset="0"/>
              <a:buChar char="•"/>
              <a:defRPr sz="2400" kern="1200">
                <a:solidFill>
                  <a:srgbClr val="015976"/>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A651"/>
              </a:buClr>
              <a:buFont typeface="Arial" panose="020B0604020202020204" pitchFamily="34" charset="0"/>
              <a:buChar char="•"/>
              <a:defRPr sz="2000" kern="1200">
                <a:solidFill>
                  <a:srgbClr val="015976"/>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tx1"/>
                </a:solidFill>
                <a:latin typeface="Courier New" panose="02070309020205020404" pitchFamily="49" charset="0"/>
                <a:cs typeface="Courier New" panose="02070309020205020404" pitchFamily="49" charset="0"/>
              </a:rPr>
              <a:t>HERON\tests\workshop\wind\heron_input.xml</a:t>
            </a:r>
          </a:p>
        </p:txBody>
      </p:sp>
    </p:spTree>
    <p:extLst>
      <p:ext uri="{BB962C8B-B14F-4D97-AF65-F5344CB8AC3E}">
        <p14:creationId xmlns:p14="http://schemas.microsoft.com/office/powerpoint/2010/main" val="3062621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3B2340E-CB6B-914C-91F7-027E2A97BF81}"/>
              </a:ext>
            </a:extLst>
          </p:cNvPr>
          <p:cNvSpPr>
            <a:spLocks noGrp="1"/>
          </p:cNvSpPr>
          <p:nvPr>
            <p:ph type="subTitle" idx="1"/>
          </p:nvPr>
        </p:nvSpPr>
        <p:spPr/>
        <p:txBody>
          <a:bodyPr/>
          <a:lstStyle/>
          <a:p>
            <a:r>
              <a:rPr lang="en-US" dirty="0"/>
              <a:t>Let’s run some simulations!</a:t>
            </a:r>
          </a:p>
        </p:txBody>
      </p:sp>
      <p:sp>
        <p:nvSpPr>
          <p:cNvPr id="3" name="Title 2">
            <a:extLst>
              <a:ext uri="{FF2B5EF4-FFF2-40B4-BE49-F238E27FC236}">
                <a16:creationId xmlns:a16="http://schemas.microsoft.com/office/drawing/2014/main" id="{F06373C9-40C1-EC41-8BFA-835313EF5739}"/>
              </a:ext>
            </a:extLst>
          </p:cNvPr>
          <p:cNvSpPr>
            <a:spLocks noGrp="1"/>
          </p:cNvSpPr>
          <p:nvPr>
            <p:ph type="ctrTitle"/>
          </p:nvPr>
        </p:nvSpPr>
        <p:spPr/>
        <p:txBody>
          <a:bodyPr/>
          <a:lstStyle/>
          <a:p>
            <a:r>
              <a:rPr lang="en-US" dirty="0"/>
              <a:t>NPP and Wind</a:t>
            </a:r>
          </a:p>
        </p:txBody>
      </p:sp>
    </p:spTree>
    <p:extLst>
      <p:ext uri="{BB962C8B-B14F-4D97-AF65-F5344CB8AC3E}">
        <p14:creationId xmlns:p14="http://schemas.microsoft.com/office/powerpoint/2010/main" val="3575685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6825B13-AD8B-2202-5EAA-CA480815BF54}"/>
              </a:ext>
            </a:extLst>
          </p:cNvPr>
          <p:cNvPicPr>
            <a:picLocks noChangeAspect="1"/>
          </p:cNvPicPr>
          <p:nvPr/>
        </p:nvPicPr>
        <p:blipFill>
          <a:blip r:embed="rId2"/>
          <a:stretch>
            <a:fillRect/>
          </a:stretch>
        </p:blipFill>
        <p:spPr>
          <a:xfrm>
            <a:off x="5105401" y="1723714"/>
            <a:ext cx="4952999" cy="11473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53DDE253-E6AA-DC91-4496-4F1258B37740}"/>
              </a:ext>
            </a:extLst>
          </p:cNvPr>
          <p:cNvPicPr>
            <a:picLocks noChangeAspect="1"/>
          </p:cNvPicPr>
          <p:nvPr/>
        </p:nvPicPr>
        <p:blipFill>
          <a:blip r:embed="rId3"/>
          <a:stretch>
            <a:fillRect/>
          </a:stretch>
        </p:blipFill>
        <p:spPr>
          <a:xfrm>
            <a:off x="5105400" y="4522838"/>
            <a:ext cx="6830008" cy="11756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D9910F79-5A24-3461-6234-E8F9AA540350}"/>
              </a:ext>
            </a:extLst>
          </p:cNvPr>
          <p:cNvSpPr>
            <a:spLocks noGrp="1"/>
          </p:cNvSpPr>
          <p:nvPr>
            <p:ph type="title"/>
          </p:nvPr>
        </p:nvSpPr>
        <p:spPr/>
        <p:txBody>
          <a:bodyPr/>
          <a:lstStyle/>
          <a:p>
            <a:r>
              <a:rPr lang="en-US" dirty="0"/>
              <a:t>Running in Debug Mode</a:t>
            </a:r>
          </a:p>
        </p:txBody>
      </p:sp>
      <p:sp>
        <p:nvSpPr>
          <p:cNvPr id="3" name="Content Placeholder 2">
            <a:extLst>
              <a:ext uri="{FF2B5EF4-FFF2-40B4-BE49-F238E27FC236}">
                <a16:creationId xmlns:a16="http://schemas.microsoft.com/office/drawing/2014/main" id="{4C9DAD92-1606-5C5A-DB6E-69A4C6CFF48B}"/>
              </a:ext>
            </a:extLst>
          </p:cNvPr>
          <p:cNvSpPr>
            <a:spLocks noGrp="1"/>
          </p:cNvSpPr>
          <p:nvPr>
            <p:ph idx="1"/>
          </p:nvPr>
        </p:nvSpPr>
        <p:spPr>
          <a:xfrm>
            <a:off x="220374" y="1562510"/>
            <a:ext cx="4741273" cy="3480783"/>
          </a:xfrm>
        </p:spPr>
        <p:txBody>
          <a:bodyPr>
            <a:normAutofit/>
          </a:bodyPr>
          <a:lstStyle/>
          <a:p>
            <a:pPr marL="514350" indent="-514350">
              <a:buFont typeface="+mj-lt"/>
              <a:buAutoNum type="arabicPeriod"/>
            </a:pPr>
            <a:r>
              <a:rPr lang="en-US" dirty="0"/>
              <a:t>Uncomment </a:t>
            </a:r>
            <a:r>
              <a:rPr lang="en-US" sz="2400" dirty="0">
                <a:latin typeface="Courier New" panose="02070309020205020404" pitchFamily="49" charset="0"/>
                <a:cs typeface="Courier New" panose="02070309020205020404" pitchFamily="49" charset="0"/>
              </a:rPr>
              <a:t>&lt;debug&gt; </a:t>
            </a:r>
            <a:r>
              <a:rPr lang="en-US" dirty="0"/>
              <a:t>line</a:t>
            </a:r>
          </a:p>
          <a:p>
            <a:pPr lvl="1"/>
            <a:r>
              <a:rPr lang="en-US" dirty="0"/>
              <a:t>Note that this overrides some parameters</a:t>
            </a:r>
          </a:p>
          <a:p>
            <a:pPr lvl="2"/>
            <a:r>
              <a:rPr lang="en-US" dirty="0"/>
              <a:t>Only using 1 sample</a:t>
            </a:r>
          </a:p>
          <a:p>
            <a:pPr lvl="2"/>
            <a:r>
              <a:rPr lang="en-US" dirty="0"/>
              <a:t>Only using 1 year</a:t>
            </a:r>
          </a:p>
          <a:p>
            <a:pPr marL="514350" indent="-514350">
              <a:buFont typeface="+mj-lt"/>
              <a:buAutoNum type="arabicPeriod"/>
            </a:pPr>
            <a:r>
              <a:rPr lang="en-US" dirty="0"/>
              <a:t>Change debug values!</a:t>
            </a:r>
          </a:p>
          <a:p>
            <a:pPr lvl="1"/>
            <a:r>
              <a:rPr lang="en-US" dirty="0"/>
              <a:t>HERON only use these in </a:t>
            </a:r>
            <a:r>
              <a:rPr lang="en-US" b="1" dirty="0"/>
              <a:t>debug</a:t>
            </a:r>
            <a:r>
              <a:rPr lang="en-US" dirty="0"/>
              <a:t> mode, overrides sweep values</a:t>
            </a:r>
          </a:p>
          <a:p>
            <a:pPr marL="800100" lvl="1" indent="-342900">
              <a:buFont typeface="+mj-lt"/>
              <a:buAutoNum type="arabicParenR"/>
            </a:pPr>
            <a:endParaRPr lang="en-US" sz="1500" dirty="0">
              <a:effectLst/>
              <a:latin typeface="Courier New" panose="02070309020205020404" pitchFamily="49" charset="0"/>
              <a:ea typeface="Calibri" panose="020F0502020204030204" pitchFamily="34" charset="0"/>
              <a:cs typeface="Courier New" panose="02070309020205020404" pitchFamily="49" charset="0"/>
            </a:endParaRPr>
          </a:p>
          <a:p>
            <a:pPr lvl="1"/>
            <a:endParaRPr lang="en-US" dirty="0"/>
          </a:p>
        </p:txBody>
      </p:sp>
      <p:pic>
        <p:nvPicPr>
          <p:cNvPr id="7" name="Picture 6">
            <a:extLst>
              <a:ext uri="{FF2B5EF4-FFF2-40B4-BE49-F238E27FC236}">
                <a16:creationId xmlns:a16="http://schemas.microsoft.com/office/drawing/2014/main" id="{39A903DE-E4A8-523D-23D8-A12B0245584D}"/>
              </a:ext>
            </a:extLst>
          </p:cNvPr>
          <p:cNvPicPr>
            <a:picLocks noChangeAspect="1"/>
          </p:cNvPicPr>
          <p:nvPr/>
        </p:nvPicPr>
        <p:blipFill>
          <a:blip r:embed="rId4"/>
          <a:stretch>
            <a:fillRect/>
          </a:stretch>
        </p:blipFill>
        <p:spPr>
          <a:xfrm>
            <a:off x="5105400" y="3023419"/>
            <a:ext cx="6830008" cy="137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Straight Arrow Connector 7">
            <a:extLst>
              <a:ext uri="{FF2B5EF4-FFF2-40B4-BE49-F238E27FC236}">
                <a16:creationId xmlns:a16="http://schemas.microsoft.com/office/drawing/2014/main" id="{105B60C7-B8C8-D35B-1919-B9349EB8446F}"/>
              </a:ext>
            </a:extLst>
          </p:cNvPr>
          <p:cNvCxnSpPr>
            <a:cxnSpLocks/>
          </p:cNvCxnSpPr>
          <p:nvPr/>
        </p:nvCxnSpPr>
        <p:spPr>
          <a:xfrm>
            <a:off x="5410200" y="2319768"/>
            <a:ext cx="517668" cy="525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C03BEA1-3BB1-752C-9845-F73095D2FADA}"/>
              </a:ext>
            </a:extLst>
          </p:cNvPr>
          <p:cNvCxnSpPr>
            <a:cxnSpLocks/>
          </p:cNvCxnSpPr>
          <p:nvPr/>
        </p:nvCxnSpPr>
        <p:spPr>
          <a:xfrm flipH="1">
            <a:off x="8778732" y="3480619"/>
            <a:ext cx="533400" cy="3048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C80391E-5639-EBED-D878-C57C2D8615B2}"/>
              </a:ext>
            </a:extLst>
          </p:cNvPr>
          <p:cNvCxnSpPr>
            <a:cxnSpLocks/>
          </p:cNvCxnSpPr>
          <p:nvPr/>
        </p:nvCxnSpPr>
        <p:spPr>
          <a:xfrm flipH="1">
            <a:off x="9007332" y="5043293"/>
            <a:ext cx="457200" cy="3048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730D8F61-B5F2-54F1-5B6A-7F5C3518296D}"/>
              </a:ext>
            </a:extLst>
          </p:cNvPr>
          <p:cNvSpPr txBox="1">
            <a:spLocks/>
          </p:cNvSpPr>
          <p:nvPr/>
        </p:nvSpPr>
        <p:spPr>
          <a:xfrm>
            <a:off x="5029200" y="1236029"/>
            <a:ext cx="6583135" cy="565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A651"/>
              </a:buClr>
              <a:buFont typeface="Arial" panose="020B0604020202020204" pitchFamily="34" charset="0"/>
              <a:buChar char="•"/>
              <a:defRPr sz="2800" kern="1200">
                <a:solidFill>
                  <a:srgbClr val="01597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A651"/>
              </a:buClr>
              <a:buFont typeface="Arial" panose="020B0604020202020204" pitchFamily="34" charset="0"/>
              <a:buChar char="•"/>
              <a:defRPr sz="2400" kern="1200">
                <a:solidFill>
                  <a:srgbClr val="015976"/>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A651"/>
              </a:buClr>
              <a:buFont typeface="Arial" panose="020B0604020202020204" pitchFamily="34" charset="0"/>
              <a:buChar char="•"/>
              <a:defRPr sz="2000" kern="1200">
                <a:solidFill>
                  <a:srgbClr val="015976"/>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tx1"/>
                </a:solidFill>
                <a:latin typeface="Courier New" panose="02070309020205020404" pitchFamily="49" charset="0"/>
                <a:cs typeface="Courier New" panose="02070309020205020404" pitchFamily="49" charset="0"/>
              </a:rPr>
              <a:t>HERON\tests\workshop\wind\heron_input.xml</a:t>
            </a:r>
          </a:p>
        </p:txBody>
      </p:sp>
    </p:spTree>
    <p:extLst>
      <p:ext uri="{BB962C8B-B14F-4D97-AF65-F5344CB8AC3E}">
        <p14:creationId xmlns:p14="http://schemas.microsoft.com/office/powerpoint/2010/main" val="3378823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DDE253-E6AA-DC91-4496-4F1258B37740}"/>
              </a:ext>
            </a:extLst>
          </p:cNvPr>
          <p:cNvPicPr>
            <a:picLocks noChangeAspect="1"/>
          </p:cNvPicPr>
          <p:nvPr/>
        </p:nvPicPr>
        <p:blipFill>
          <a:blip r:embed="rId2"/>
          <a:stretch>
            <a:fillRect/>
          </a:stretch>
        </p:blipFill>
        <p:spPr>
          <a:xfrm>
            <a:off x="5105400" y="4522838"/>
            <a:ext cx="6830008" cy="11756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D9910F79-5A24-3461-6234-E8F9AA540350}"/>
              </a:ext>
            </a:extLst>
          </p:cNvPr>
          <p:cNvSpPr>
            <a:spLocks noGrp="1"/>
          </p:cNvSpPr>
          <p:nvPr>
            <p:ph type="title"/>
          </p:nvPr>
        </p:nvSpPr>
        <p:spPr/>
        <p:txBody>
          <a:bodyPr/>
          <a:lstStyle/>
          <a:p>
            <a:r>
              <a:rPr lang="en-US" dirty="0"/>
              <a:t>Running in Debug Mode</a:t>
            </a:r>
          </a:p>
        </p:txBody>
      </p:sp>
      <p:sp>
        <p:nvSpPr>
          <p:cNvPr id="3" name="Content Placeholder 2">
            <a:extLst>
              <a:ext uri="{FF2B5EF4-FFF2-40B4-BE49-F238E27FC236}">
                <a16:creationId xmlns:a16="http://schemas.microsoft.com/office/drawing/2014/main" id="{4C9DAD92-1606-5C5A-DB6E-69A4C6CFF48B}"/>
              </a:ext>
            </a:extLst>
          </p:cNvPr>
          <p:cNvSpPr>
            <a:spLocks noGrp="1"/>
          </p:cNvSpPr>
          <p:nvPr>
            <p:ph idx="1"/>
          </p:nvPr>
        </p:nvSpPr>
        <p:spPr>
          <a:xfrm>
            <a:off x="220374" y="1164414"/>
            <a:ext cx="4741273" cy="5236386"/>
          </a:xfrm>
        </p:spPr>
        <p:txBody>
          <a:bodyPr>
            <a:normAutofit/>
          </a:bodyPr>
          <a:lstStyle/>
          <a:p>
            <a:r>
              <a:rPr lang="en-US" dirty="0"/>
              <a:t>Run HERON, then outer.xml:</a:t>
            </a:r>
          </a:p>
          <a:p>
            <a:pPr marL="514350" indent="-514350">
              <a:buFont typeface="+mj-lt"/>
              <a:buAutoNum type="arabicPeriod"/>
            </a:pPr>
            <a:endParaRPr lang="en-US" dirty="0"/>
          </a:p>
          <a:p>
            <a:pPr marL="0" indent="0">
              <a:buNone/>
            </a:pPr>
            <a:endParaRPr lang="en-US" dirty="0"/>
          </a:p>
          <a:p>
            <a:r>
              <a:rPr lang="en-US" dirty="0"/>
              <a:t>Things to try in debug mode:</a:t>
            </a:r>
          </a:p>
          <a:p>
            <a:pPr marL="971550" lvl="1" indent="-514350">
              <a:buFont typeface="+mj-lt"/>
              <a:buAutoNum type="arabicParenR"/>
            </a:pPr>
            <a:r>
              <a:rPr lang="en-US" sz="2000" dirty="0"/>
              <a:t>Wind = 0;   NPP =  20</a:t>
            </a:r>
          </a:p>
          <a:p>
            <a:pPr marL="971550" lvl="1" indent="-514350">
              <a:buFont typeface="+mj-lt"/>
              <a:buAutoNum type="arabicParenR"/>
            </a:pPr>
            <a:r>
              <a:rPr lang="en-US" sz="2000" dirty="0"/>
              <a:t>Wind = 10; NPP = 20</a:t>
            </a:r>
          </a:p>
          <a:p>
            <a:pPr marL="971550" lvl="1" indent="-514350">
              <a:buFont typeface="+mj-lt"/>
              <a:buAutoNum type="arabicParenR"/>
            </a:pPr>
            <a:r>
              <a:rPr lang="en-US" sz="2000" dirty="0"/>
              <a:t>Switch NPP to </a:t>
            </a:r>
            <a:r>
              <a:rPr lang="en-US" sz="2000" dirty="0">
                <a:latin typeface="Courier New" panose="02070309020205020404" pitchFamily="49" charset="0"/>
                <a:cs typeface="Courier New" panose="02070309020205020404" pitchFamily="49" charset="0"/>
              </a:rPr>
              <a:t>dispatch=“independent” </a:t>
            </a:r>
            <a:r>
              <a:rPr lang="en-US" sz="2000" dirty="0"/>
              <a:t>or </a:t>
            </a:r>
            <a:r>
              <a:rPr lang="en-US" sz="2000" dirty="0">
                <a:latin typeface="Courier New" panose="02070309020205020404" pitchFamily="49" charset="0"/>
                <a:cs typeface="Courier New" panose="02070309020205020404" pitchFamily="49" charset="0"/>
              </a:rPr>
              <a:t>dispatch=“fixed” </a:t>
            </a:r>
          </a:p>
          <a:p>
            <a:r>
              <a:rPr lang="en-US" sz="2200" dirty="0"/>
              <a:t>Pause here – Check Network plot!</a:t>
            </a:r>
          </a:p>
          <a:p>
            <a:pPr marL="800100" lvl="1" indent="-342900">
              <a:buFont typeface="+mj-lt"/>
              <a:buAutoNum type="arabicParenR"/>
            </a:pPr>
            <a:endParaRPr lang="en-US" sz="1500" dirty="0">
              <a:effectLst/>
              <a:latin typeface="Courier New" panose="02070309020205020404" pitchFamily="49" charset="0"/>
              <a:ea typeface="Calibri" panose="020F0502020204030204" pitchFamily="34" charset="0"/>
              <a:cs typeface="Courier New" panose="02070309020205020404" pitchFamily="49" charset="0"/>
            </a:endParaRPr>
          </a:p>
        </p:txBody>
      </p:sp>
      <p:pic>
        <p:nvPicPr>
          <p:cNvPr id="7" name="Picture 6">
            <a:extLst>
              <a:ext uri="{FF2B5EF4-FFF2-40B4-BE49-F238E27FC236}">
                <a16:creationId xmlns:a16="http://schemas.microsoft.com/office/drawing/2014/main" id="{39A903DE-E4A8-523D-23D8-A12B0245584D}"/>
              </a:ext>
            </a:extLst>
          </p:cNvPr>
          <p:cNvPicPr>
            <a:picLocks noChangeAspect="1"/>
          </p:cNvPicPr>
          <p:nvPr/>
        </p:nvPicPr>
        <p:blipFill>
          <a:blip r:embed="rId3"/>
          <a:stretch>
            <a:fillRect/>
          </a:stretch>
        </p:blipFill>
        <p:spPr>
          <a:xfrm>
            <a:off x="5105400" y="3023419"/>
            <a:ext cx="6830008" cy="137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1" name="Straight Arrow Connector 10">
            <a:extLst>
              <a:ext uri="{FF2B5EF4-FFF2-40B4-BE49-F238E27FC236}">
                <a16:creationId xmlns:a16="http://schemas.microsoft.com/office/drawing/2014/main" id="{FC03BEA1-3BB1-752C-9845-F73095D2FADA}"/>
              </a:ext>
            </a:extLst>
          </p:cNvPr>
          <p:cNvCxnSpPr>
            <a:cxnSpLocks/>
          </p:cNvCxnSpPr>
          <p:nvPr/>
        </p:nvCxnSpPr>
        <p:spPr>
          <a:xfrm flipH="1">
            <a:off x="8778732" y="3480619"/>
            <a:ext cx="533400" cy="3048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C80391E-5639-EBED-D878-C57C2D8615B2}"/>
              </a:ext>
            </a:extLst>
          </p:cNvPr>
          <p:cNvCxnSpPr>
            <a:cxnSpLocks/>
          </p:cNvCxnSpPr>
          <p:nvPr/>
        </p:nvCxnSpPr>
        <p:spPr>
          <a:xfrm flipH="1">
            <a:off x="9007332" y="5043293"/>
            <a:ext cx="457200" cy="3048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F47AB06A-0CBF-3F28-E0C4-96758C9C20ED}"/>
              </a:ext>
            </a:extLst>
          </p:cNvPr>
          <p:cNvCxnSpPr>
            <a:cxnSpLocks/>
          </p:cNvCxnSpPr>
          <p:nvPr/>
        </p:nvCxnSpPr>
        <p:spPr>
          <a:xfrm flipH="1" flipV="1">
            <a:off x="10591800" y="4836815"/>
            <a:ext cx="609600" cy="2064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325DF4A-9607-2C96-2BE8-E7005734AA06}"/>
              </a:ext>
            </a:extLst>
          </p:cNvPr>
          <p:cNvPicPr>
            <a:picLocks noChangeAspect="1"/>
          </p:cNvPicPr>
          <p:nvPr/>
        </p:nvPicPr>
        <p:blipFill>
          <a:blip r:embed="rId4"/>
          <a:stretch>
            <a:fillRect/>
          </a:stretch>
        </p:blipFill>
        <p:spPr>
          <a:xfrm>
            <a:off x="304800" y="2099452"/>
            <a:ext cx="4257675" cy="781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a:extLst>
              <a:ext uri="{FF2B5EF4-FFF2-40B4-BE49-F238E27FC236}">
                <a16:creationId xmlns:a16="http://schemas.microsoft.com/office/drawing/2014/main" id="{4543EB02-75FE-FB0A-32B1-205BDD73224A}"/>
              </a:ext>
            </a:extLst>
          </p:cNvPr>
          <p:cNvPicPr>
            <a:picLocks noChangeAspect="1"/>
          </p:cNvPicPr>
          <p:nvPr/>
        </p:nvPicPr>
        <p:blipFill>
          <a:blip r:embed="rId5"/>
          <a:stretch>
            <a:fillRect/>
          </a:stretch>
        </p:blipFill>
        <p:spPr>
          <a:xfrm>
            <a:off x="5105401" y="1723714"/>
            <a:ext cx="4952999" cy="11473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8" name="Straight Arrow Connector 17">
            <a:extLst>
              <a:ext uri="{FF2B5EF4-FFF2-40B4-BE49-F238E27FC236}">
                <a16:creationId xmlns:a16="http://schemas.microsoft.com/office/drawing/2014/main" id="{82409CE9-84CA-214E-7BBD-EBF0526C8517}"/>
              </a:ext>
            </a:extLst>
          </p:cNvPr>
          <p:cNvCxnSpPr>
            <a:cxnSpLocks/>
          </p:cNvCxnSpPr>
          <p:nvPr/>
        </p:nvCxnSpPr>
        <p:spPr>
          <a:xfrm>
            <a:off x="5410200" y="2319768"/>
            <a:ext cx="517668" cy="525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665AE0E6-DBBD-A9ED-96E3-9B58AE09DE12}"/>
              </a:ext>
            </a:extLst>
          </p:cNvPr>
          <p:cNvSpPr txBox="1">
            <a:spLocks/>
          </p:cNvSpPr>
          <p:nvPr/>
        </p:nvSpPr>
        <p:spPr>
          <a:xfrm>
            <a:off x="5029200" y="1236029"/>
            <a:ext cx="6583135" cy="565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A651"/>
              </a:buClr>
              <a:buFont typeface="Arial" panose="020B0604020202020204" pitchFamily="34" charset="0"/>
              <a:buChar char="•"/>
              <a:defRPr sz="2800" kern="1200">
                <a:solidFill>
                  <a:srgbClr val="01597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A651"/>
              </a:buClr>
              <a:buFont typeface="Arial" panose="020B0604020202020204" pitchFamily="34" charset="0"/>
              <a:buChar char="•"/>
              <a:defRPr sz="2400" kern="1200">
                <a:solidFill>
                  <a:srgbClr val="015976"/>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A651"/>
              </a:buClr>
              <a:buFont typeface="Arial" panose="020B0604020202020204" pitchFamily="34" charset="0"/>
              <a:buChar char="•"/>
              <a:defRPr sz="2000" kern="1200">
                <a:solidFill>
                  <a:srgbClr val="015976"/>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tx1"/>
                </a:solidFill>
                <a:latin typeface="Courier New" panose="02070309020205020404" pitchFamily="49" charset="0"/>
                <a:cs typeface="Courier New" panose="02070309020205020404" pitchFamily="49" charset="0"/>
              </a:rPr>
              <a:t>HERON\tests\workshop\wind\heron_input.xml</a:t>
            </a:r>
          </a:p>
        </p:txBody>
      </p:sp>
    </p:spTree>
    <p:extLst>
      <p:ext uri="{BB962C8B-B14F-4D97-AF65-F5344CB8AC3E}">
        <p14:creationId xmlns:p14="http://schemas.microsoft.com/office/powerpoint/2010/main" val="2357623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0F79-5A24-3461-6234-E8F9AA540350}"/>
              </a:ext>
            </a:extLst>
          </p:cNvPr>
          <p:cNvSpPr>
            <a:spLocks noGrp="1"/>
          </p:cNvSpPr>
          <p:nvPr>
            <p:ph type="title"/>
          </p:nvPr>
        </p:nvSpPr>
        <p:spPr/>
        <p:txBody>
          <a:bodyPr/>
          <a:lstStyle/>
          <a:p>
            <a:r>
              <a:rPr lang="en-US" dirty="0"/>
              <a:t>Running in Debug Mode</a:t>
            </a:r>
          </a:p>
        </p:txBody>
      </p:sp>
      <p:sp>
        <p:nvSpPr>
          <p:cNvPr id="3" name="Content Placeholder 2">
            <a:extLst>
              <a:ext uri="{FF2B5EF4-FFF2-40B4-BE49-F238E27FC236}">
                <a16:creationId xmlns:a16="http://schemas.microsoft.com/office/drawing/2014/main" id="{4C9DAD92-1606-5C5A-DB6E-69A4C6CFF48B}"/>
              </a:ext>
            </a:extLst>
          </p:cNvPr>
          <p:cNvSpPr>
            <a:spLocks noGrp="1"/>
          </p:cNvSpPr>
          <p:nvPr>
            <p:ph idx="1"/>
          </p:nvPr>
        </p:nvSpPr>
        <p:spPr>
          <a:xfrm>
            <a:off x="220374" y="1164414"/>
            <a:ext cx="4741273" cy="5236386"/>
          </a:xfrm>
        </p:spPr>
        <p:txBody>
          <a:bodyPr>
            <a:normAutofit/>
          </a:bodyPr>
          <a:lstStyle/>
          <a:p>
            <a:r>
              <a:rPr lang="en-US" dirty="0"/>
              <a:t>Run HERON, then outer.xml:</a:t>
            </a:r>
          </a:p>
          <a:p>
            <a:pPr marL="514350" indent="-514350">
              <a:buFont typeface="+mj-lt"/>
              <a:buAutoNum type="arabicPeriod"/>
            </a:pPr>
            <a:endParaRPr lang="en-US" dirty="0"/>
          </a:p>
          <a:p>
            <a:pPr marL="0" indent="0">
              <a:buNone/>
            </a:pPr>
            <a:endParaRPr lang="en-US" dirty="0"/>
          </a:p>
          <a:p>
            <a:r>
              <a:rPr lang="en-US" dirty="0"/>
              <a:t>Things to try in debug mode:</a:t>
            </a:r>
          </a:p>
          <a:p>
            <a:pPr marL="971550" lvl="1" indent="-514350">
              <a:buFont typeface="+mj-lt"/>
              <a:buAutoNum type="arabicParenR"/>
            </a:pPr>
            <a:r>
              <a:rPr lang="en-US" sz="2000" dirty="0"/>
              <a:t>Wind = 0;   NPP =  20</a:t>
            </a:r>
          </a:p>
          <a:p>
            <a:pPr marL="971550" lvl="1" indent="-514350">
              <a:buFont typeface="+mj-lt"/>
              <a:buAutoNum type="arabicParenR"/>
            </a:pPr>
            <a:r>
              <a:rPr lang="en-US" sz="2000" dirty="0"/>
              <a:t>Wind = 10; NPP = 20</a:t>
            </a:r>
          </a:p>
          <a:p>
            <a:pPr marL="971550" lvl="1" indent="-514350">
              <a:buFont typeface="+mj-lt"/>
              <a:buAutoNum type="arabicParenR"/>
            </a:pPr>
            <a:r>
              <a:rPr lang="en-US" sz="2000" dirty="0"/>
              <a:t>Switch NPP to </a:t>
            </a:r>
            <a:r>
              <a:rPr lang="en-US" sz="2000" dirty="0">
                <a:latin typeface="Courier New" panose="02070309020205020404" pitchFamily="49" charset="0"/>
                <a:cs typeface="Courier New" panose="02070309020205020404" pitchFamily="49" charset="0"/>
              </a:rPr>
              <a:t>dispatch=“independent” </a:t>
            </a:r>
            <a:r>
              <a:rPr lang="en-US" sz="2000" dirty="0"/>
              <a:t>or </a:t>
            </a:r>
            <a:r>
              <a:rPr lang="en-US" sz="2000" dirty="0">
                <a:latin typeface="Courier New" panose="02070309020205020404" pitchFamily="49" charset="0"/>
                <a:cs typeface="Courier New" panose="02070309020205020404" pitchFamily="49" charset="0"/>
              </a:rPr>
              <a:t>dispatch=“fixed” </a:t>
            </a:r>
          </a:p>
          <a:p>
            <a:pPr marL="800100" lvl="1" indent="-342900">
              <a:buFont typeface="+mj-lt"/>
              <a:buAutoNum type="arabicParenR"/>
            </a:pPr>
            <a:endParaRPr lang="en-US" sz="1500" dirty="0">
              <a:effectLst/>
              <a:latin typeface="Courier New" panose="02070309020205020404" pitchFamily="49" charset="0"/>
              <a:ea typeface="Calibri" panose="020F0502020204030204" pitchFamily="34" charset="0"/>
              <a:cs typeface="Courier New" panose="02070309020205020404" pitchFamily="49" charset="0"/>
            </a:endParaRPr>
          </a:p>
        </p:txBody>
      </p:sp>
      <p:pic>
        <p:nvPicPr>
          <p:cNvPr id="14" name="Picture 13">
            <a:extLst>
              <a:ext uri="{FF2B5EF4-FFF2-40B4-BE49-F238E27FC236}">
                <a16:creationId xmlns:a16="http://schemas.microsoft.com/office/drawing/2014/main" id="{F325DF4A-9607-2C96-2BE8-E7005734AA06}"/>
              </a:ext>
            </a:extLst>
          </p:cNvPr>
          <p:cNvPicPr>
            <a:picLocks noChangeAspect="1"/>
          </p:cNvPicPr>
          <p:nvPr/>
        </p:nvPicPr>
        <p:blipFill>
          <a:blip r:embed="rId2"/>
          <a:stretch>
            <a:fillRect/>
          </a:stretch>
        </p:blipFill>
        <p:spPr>
          <a:xfrm>
            <a:off x="304800" y="2099452"/>
            <a:ext cx="4257675" cy="781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Diagram&#10;&#10;Description automatically generated">
            <a:extLst>
              <a:ext uri="{FF2B5EF4-FFF2-40B4-BE49-F238E27FC236}">
                <a16:creationId xmlns:a16="http://schemas.microsoft.com/office/drawing/2014/main" id="{B9177DE9-A667-EFD0-A1BD-0A5C5F81341A}"/>
              </a:ext>
            </a:extLst>
          </p:cNvPr>
          <p:cNvPicPr>
            <a:picLocks noChangeAspect="1"/>
          </p:cNvPicPr>
          <p:nvPr/>
        </p:nvPicPr>
        <p:blipFill>
          <a:blip r:embed="rId3"/>
          <a:stretch>
            <a:fillRect/>
          </a:stretch>
        </p:blipFill>
        <p:spPr>
          <a:xfrm>
            <a:off x="5638800" y="1447800"/>
            <a:ext cx="4247800" cy="45369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Content Placeholder 2">
            <a:extLst>
              <a:ext uri="{FF2B5EF4-FFF2-40B4-BE49-F238E27FC236}">
                <a16:creationId xmlns:a16="http://schemas.microsoft.com/office/drawing/2014/main" id="{0E433BCE-EC33-E5FB-A1B7-8F712F34133D}"/>
              </a:ext>
            </a:extLst>
          </p:cNvPr>
          <p:cNvSpPr txBox="1">
            <a:spLocks/>
          </p:cNvSpPr>
          <p:nvPr/>
        </p:nvSpPr>
        <p:spPr>
          <a:xfrm>
            <a:off x="5334000" y="1047821"/>
            <a:ext cx="6583135" cy="565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A651"/>
              </a:buClr>
              <a:buFont typeface="Arial" panose="020B0604020202020204" pitchFamily="34" charset="0"/>
              <a:buChar char="•"/>
              <a:defRPr sz="2800" kern="1200">
                <a:solidFill>
                  <a:srgbClr val="01597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A651"/>
              </a:buClr>
              <a:buFont typeface="Arial" panose="020B0604020202020204" pitchFamily="34" charset="0"/>
              <a:buChar char="•"/>
              <a:defRPr sz="2400" kern="1200">
                <a:solidFill>
                  <a:srgbClr val="015976"/>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A651"/>
              </a:buClr>
              <a:buFont typeface="Arial" panose="020B0604020202020204" pitchFamily="34" charset="0"/>
              <a:buChar char="•"/>
              <a:defRPr sz="2000" kern="1200">
                <a:solidFill>
                  <a:srgbClr val="015976"/>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tx1"/>
                </a:solidFill>
                <a:latin typeface="Courier New" panose="02070309020205020404" pitchFamily="49" charset="0"/>
                <a:cs typeface="Courier New" panose="02070309020205020404" pitchFamily="49" charset="0"/>
              </a:rPr>
              <a:t>HERON\tests\workshop\wind\network.png</a:t>
            </a:r>
          </a:p>
        </p:txBody>
      </p:sp>
    </p:spTree>
    <p:extLst>
      <p:ext uri="{BB962C8B-B14F-4D97-AF65-F5344CB8AC3E}">
        <p14:creationId xmlns:p14="http://schemas.microsoft.com/office/powerpoint/2010/main" val="3234459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0F79-5A24-3461-6234-E8F9AA540350}"/>
              </a:ext>
            </a:extLst>
          </p:cNvPr>
          <p:cNvSpPr>
            <a:spLocks noGrp="1"/>
          </p:cNvSpPr>
          <p:nvPr>
            <p:ph type="title"/>
          </p:nvPr>
        </p:nvSpPr>
        <p:spPr/>
        <p:txBody>
          <a:bodyPr/>
          <a:lstStyle/>
          <a:p>
            <a:r>
              <a:rPr lang="en-US" dirty="0"/>
              <a:t>Running in Debug Mode</a:t>
            </a:r>
          </a:p>
        </p:txBody>
      </p:sp>
      <p:pic>
        <p:nvPicPr>
          <p:cNvPr id="19" name="Picture 18" descr="Chart, line chart&#10;&#10;Description automatically generated">
            <a:extLst>
              <a:ext uri="{FF2B5EF4-FFF2-40B4-BE49-F238E27FC236}">
                <a16:creationId xmlns:a16="http://schemas.microsoft.com/office/drawing/2014/main" id="{E99C0B72-5402-89FA-D2B9-1021796E5FE9}"/>
              </a:ext>
            </a:extLst>
          </p:cNvPr>
          <p:cNvPicPr>
            <a:picLocks noChangeAspect="1"/>
          </p:cNvPicPr>
          <p:nvPr/>
        </p:nvPicPr>
        <p:blipFill>
          <a:blip r:embed="rId2"/>
          <a:stretch>
            <a:fillRect/>
          </a:stretch>
        </p:blipFill>
        <p:spPr>
          <a:xfrm>
            <a:off x="6172200" y="1819952"/>
            <a:ext cx="5629058" cy="3733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Picture 20" descr="Chart, line chart&#10;&#10;Description automatically generated">
            <a:extLst>
              <a:ext uri="{FF2B5EF4-FFF2-40B4-BE49-F238E27FC236}">
                <a16:creationId xmlns:a16="http://schemas.microsoft.com/office/drawing/2014/main" id="{BEB2EBC3-4CB1-8A3F-F6B0-0792ECEFC7BA}"/>
              </a:ext>
            </a:extLst>
          </p:cNvPr>
          <p:cNvPicPr>
            <a:picLocks noChangeAspect="1"/>
          </p:cNvPicPr>
          <p:nvPr/>
        </p:nvPicPr>
        <p:blipFill>
          <a:blip r:embed="rId3"/>
          <a:stretch>
            <a:fillRect/>
          </a:stretch>
        </p:blipFill>
        <p:spPr>
          <a:xfrm>
            <a:off x="152400" y="1828800"/>
            <a:ext cx="5629058" cy="37369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2" name="Content Placeholder 2">
            <a:extLst>
              <a:ext uri="{FF2B5EF4-FFF2-40B4-BE49-F238E27FC236}">
                <a16:creationId xmlns:a16="http://schemas.microsoft.com/office/drawing/2014/main" id="{A052B83C-C833-AC27-E321-918CFFC78DB7}"/>
              </a:ext>
            </a:extLst>
          </p:cNvPr>
          <p:cNvSpPr>
            <a:spLocks noGrp="1"/>
          </p:cNvSpPr>
          <p:nvPr>
            <p:ph idx="1"/>
          </p:nvPr>
        </p:nvSpPr>
        <p:spPr>
          <a:xfrm>
            <a:off x="838692" y="1508345"/>
            <a:ext cx="3987472" cy="486451"/>
          </a:xfrm>
        </p:spPr>
        <p:txBody>
          <a:bodyPr>
            <a:normAutofit fontScale="85000" lnSpcReduction="10000"/>
          </a:bodyPr>
          <a:lstStyle/>
          <a:p>
            <a:pPr marL="0" indent="0">
              <a:buNone/>
            </a:pPr>
            <a:r>
              <a:rPr lang="en-US" sz="2000" dirty="0"/>
              <a:t>Stochastic History for Single Cluster</a:t>
            </a:r>
          </a:p>
        </p:txBody>
      </p:sp>
      <p:sp>
        <p:nvSpPr>
          <p:cNvPr id="25" name="Content Placeholder 2">
            <a:extLst>
              <a:ext uri="{FF2B5EF4-FFF2-40B4-BE49-F238E27FC236}">
                <a16:creationId xmlns:a16="http://schemas.microsoft.com/office/drawing/2014/main" id="{2811842A-DCAD-5B2F-F020-4F39788FF774}"/>
              </a:ext>
            </a:extLst>
          </p:cNvPr>
          <p:cNvSpPr txBox="1">
            <a:spLocks/>
          </p:cNvSpPr>
          <p:nvPr/>
        </p:nvSpPr>
        <p:spPr>
          <a:xfrm>
            <a:off x="7331915" y="1431115"/>
            <a:ext cx="3987472" cy="4864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A651"/>
              </a:buClr>
              <a:buFont typeface="Arial" panose="020B0604020202020204" pitchFamily="34" charset="0"/>
              <a:buChar char="•"/>
              <a:defRPr sz="2800" kern="1200">
                <a:solidFill>
                  <a:srgbClr val="01597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A651"/>
              </a:buClr>
              <a:buFont typeface="Arial" panose="020B0604020202020204" pitchFamily="34" charset="0"/>
              <a:buChar char="•"/>
              <a:defRPr sz="2400" kern="1200">
                <a:solidFill>
                  <a:srgbClr val="015976"/>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A651"/>
              </a:buClr>
              <a:buFont typeface="Arial" panose="020B0604020202020204" pitchFamily="34" charset="0"/>
              <a:buChar char="•"/>
              <a:defRPr sz="2000" kern="1200">
                <a:solidFill>
                  <a:srgbClr val="015976"/>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Dispatch of Electricity</a:t>
            </a:r>
          </a:p>
        </p:txBody>
      </p:sp>
      <p:sp>
        <p:nvSpPr>
          <p:cNvPr id="4" name="Content Placeholder 2">
            <a:extLst>
              <a:ext uri="{FF2B5EF4-FFF2-40B4-BE49-F238E27FC236}">
                <a16:creationId xmlns:a16="http://schemas.microsoft.com/office/drawing/2014/main" id="{E38D31F6-736F-15CC-54F6-EE029D6DD733}"/>
              </a:ext>
            </a:extLst>
          </p:cNvPr>
          <p:cNvSpPr txBox="1">
            <a:spLocks/>
          </p:cNvSpPr>
          <p:nvPr/>
        </p:nvSpPr>
        <p:spPr>
          <a:xfrm>
            <a:off x="6180066" y="5733901"/>
            <a:ext cx="3987472" cy="48645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Clr>
                <a:srgbClr val="00A651"/>
              </a:buClr>
              <a:buFont typeface="Arial" panose="020B0604020202020204" pitchFamily="34" charset="0"/>
              <a:buChar char="•"/>
              <a:defRPr sz="2800" kern="1200">
                <a:solidFill>
                  <a:srgbClr val="01597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A651"/>
              </a:buClr>
              <a:buFont typeface="Arial" panose="020B0604020202020204" pitchFamily="34" charset="0"/>
              <a:buChar char="•"/>
              <a:defRPr sz="2400" kern="1200">
                <a:solidFill>
                  <a:srgbClr val="015976"/>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A651"/>
              </a:buClr>
              <a:buFont typeface="Arial" panose="020B0604020202020204" pitchFamily="34" charset="0"/>
              <a:buChar char="•"/>
              <a:defRPr sz="2000" kern="1200">
                <a:solidFill>
                  <a:srgbClr val="015976"/>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Wind = 0GW</a:t>
            </a:r>
          </a:p>
          <a:p>
            <a:pPr marL="0" indent="0">
              <a:buFont typeface="Arial" panose="020B0604020202020204" pitchFamily="34" charset="0"/>
              <a:buNone/>
            </a:pPr>
            <a:r>
              <a:rPr lang="en-US" sz="2000" b="1" dirty="0"/>
              <a:t>NPP = 20GW, independent dispatch</a:t>
            </a:r>
          </a:p>
        </p:txBody>
      </p:sp>
      <p:sp>
        <p:nvSpPr>
          <p:cNvPr id="3" name="Content Placeholder 2">
            <a:extLst>
              <a:ext uri="{FF2B5EF4-FFF2-40B4-BE49-F238E27FC236}">
                <a16:creationId xmlns:a16="http://schemas.microsoft.com/office/drawing/2014/main" id="{430F7191-667D-C7CF-2140-6F5DC12B8130}"/>
              </a:ext>
            </a:extLst>
          </p:cNvPr>
          <p:cNvSpPr txBox="1">
            <a:spLocks/>
          </p:cNvSpPr>
          <p:nvPr/>
        </p:nvSpPr>
        <p:spPr>
          <a:xfrm>
            <a:off x="266909" y="1053949"/>
            <a:ext cx="6583135" cy="565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A651"/>
              </a:buClr>
              <a:buFont typeface="Arial" panose="020B0604020202020204" pitchFamily="34" charset="0"/>
              <a:buChar char="•"/>
              <a:defRPr sz="2800" kern="1200">
                <a:solidFill>
                  <a:srgbClr val="01597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A651"/>
              </a:buClr>
              <a:buFont typeface="Arial" panose="020B0604020202020204" pitchFamily="34" charset="0"/>
              <a:buChar char="•"/>
              <a:defRPr sz="2400" kern="1200">
                <a:solidFill>
                  <a:srgbClr val="015976"/>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A651"/>
              </a:buClr>
              <a:buFont typeface="Arial" panose="020B0604020202020204" pitchFamily="34" charset="0"/>
              <a:buChar char="•"/>
              <a:defRPr sz="2000" kern="1200">
                <a:solidFill>
                  <a:srgbClr val="015976"/>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tx1"/>
                </a:solidFill>
                <a:latin typeface="Courier New" panose="02070309020205020404" pitchFamily="49" charset="0"/>
                <a:cs typeface="Courier New" panose="02070309020205020404" pitchFamily="49" charset="0"/>
              </a:rPr>
              <a:t>HERON\tests\workshop\wind\</a:t>
            </a:r>
            <a:r>
              <a:rPr lang="en-US" sz="1400" b="1" dirty="0" err="1">
                <a:solidFill>
                  <a:schemeClr val="tx1"/>
                </a:solidFill>
                <a:latin typeface="Courier New" panose="02070309020205020404" pitchFamily="49" charset="0"/>
                <a:cs typeface="Courier New" panose="02070309020205020404" pitchFamily="49" charset="0"/>
              </a:rPr>
              <a:t>npp_wind_o</a:t>
            </a:r>
            <a:endParaRPr lang="en-US" sz="1400" b="1"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20758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7B7CCBD-EF1D-F73E-0ABF-DBA8D42736A2}"/>
              </a:ext>
            </a:extLst>
          </p:cNvPr>
          <p:cNvPicPr>
            <a:picLocks noChangeAspect="1"/>
          </p:cNvPicPr>
          <p:nvPr/>
        </p:nvPicPr>
        <p:blipFill>
          <a:blip r:embed="rId2"/>
          <a:stretch>
            <a:fillRect/>
          </a:stretch>
        </p:blipFill>
        <p:spPr>
          <a:xfrm>
            <a:off x="5112121" y="1308196"/>
            <a:ext cx="4412879" cy="16963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53DDE253-E6AA-DC91-4496-4F1258B37740}"/>
              </a:ext>
            </a:extLst>
          </p:cNvPr>
          <p:cNvPicPr>
            <a:picLocks noChangeAspect="1"/>
          </p:cNvPicPr>
          <p:nvPr/>
        </p:nvPicPr>
        <p:blipFill>
          <a:blip r:embed="rId3"/>
          <a:stretch>
            <a:fillRect/>
          </a:stretch>
        </p:blipFill>
        <p:spPr>
          <a:xfrm>
            <a:off x="5112121" y="4650657"/>
            <a:ext cx="6830008" cy="11756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D9910F79-5A24-3461-6234-E8F9AA540350}"/>
              </a:ext>
            </a:extLst>
          </p:cNvPr>
          <p:cNvSpPr>
            <a:spLocks noGrp="1"/>
          </p:cNvSpPr>
          <p:nvPr>
            <p:ph type="title"/>
          </p:nvPr>
        </p:nvSpPr>
        <p:spPr/>
        <p:txBody>
          <a:bodyPr/>
          <a:lstStyle/>
          <a:p>
            <a:r>
              <a:rPr lang="en-US" dirty="0"/>
              <a:t>Doing a Full Sweep</a:t>
            </a:r>
          </a:p>
        </p:txBody>
      </p:sp>
      <p:sp>
        <p:nvSpPr>
          <p:cNvPr id="3" name="Content Placeholder 2">
            <a:extLst>
              <a:ext uri="{FF2B5EF4-FFF2-40B4-BE49-F238E27FC236}">
                <a16:creationId xmlns:a16="http://schemas.microsoft.com/office/drawing/2014/main" id="{4C9DAD92-1606-5C5A-DB6E-69A4C6CFF48B}"/>
              </a:ext>
            </a:extLst>
          </p:cNvPr>
          <p:cNvSpPr>
            <a:spLocks noGrp="1"/>
          </p:cNvSpPr>
          <p:nvPr>
            <p:ph idx="1"/>
          </p:nvPr>
        </p:nvSpPr>
        <p:spPr>
          <a:xfrm>
            <a:off x="220374" y="1164414"/>
            <a:ext cx="4741273" cy="5236386"/>
          </a:xfrm>
        </p:spPr>
        <p:txBody>
          <a:bodyPr>
            <a:normAutofit/>
          </a:bodyPr>
          <a:lstStyle/>
          <a:p>
            <a:r>
              <a:rPr lang="en-US" dirty="0"/>
              <a:t>Run HERON, then outer.xml:</a:t>
            </a:r>
          </a:p>
          <a:p>
            <a:pPr marL="514350" indent="-514350">
              <a:buFont typeface="+mj-lt"/>
              <a:buAutoNum type="arabicPeriod"/>
            </a:pPr>
            <a:endParaRPr lang="en-US" dirty="0"/>
          </a:p>
          <a:p>
            <a:pPr marL="0" indent="0">
              <a:buNone/>
            </a:pPr>
            <a:endParaRPr lang="en-US" dirty="0"/>
          </a:p>
          <a:p>
            <a:r>
              <a:rPr lang="en-US" dirty="0"/>
              <a:t>Things to change:</a:t>
            </a:r>
          </a:p>
          <a:p>
            <a:pPr marL="971550" lvl="1" indent="-514350">
              <a:buFont typeface="+mj-lt"/>
              <a:buAutoNum type="arabicParenR"/>
            </a:pPr>
            <a:r>
              <a:rPr lang="en-US" sz="2000" dirty="0"/>
              <a:t>Comment out the &lt;debug/&gt; line</a:t>
            </a:r>
          </a:p>
          <a:p>
            <a:pPr marL="971550" lvl="1" indent="-514350">
              <a:buFont typeface="+mj-lt"/>
              <a:buAutoNum type="arabicParenR"/>
            </a:pPr>
            <a:r>
              <a:rPr lang="en-US" sz="2000" dirty="0"/>
              <a:t>Input desired sweep values for:</a:t>
            </a:r>
          </a:p>
          <a:p>
            <a:pPr lvl="2"/>
            <a:r>
              <a:rPr lang="en-US" sz="1600" dirty="0"/>
              <a:t>Wind Capacities</a:t>
            </a:r>
          </a:p>
          <a:p>
            <a:pPr lvl="2"/>
            <a:r>
              <a:rPr lang="en-US" sz="1600" dirty="0"/>
              <a:t>NPP Capacities</a:t>
            </a:r>
          </a:p>
          <a:p>
            <a:pPr marL="800100" lvl="1" indent="-342900">
              <a:buFont typeface="+mj-lt"/>
              <a:buAutoNum type="arabicParenR"/>
            </a:pPr>
            <a:endParaRPr lang="en-US" sz="1500" dirty="0">
              <a:effectLst/>
              <a:latin typeface="Courier New" panose="02070309020205020404" pitchFamily="49" charset="0"/>
              <a:ea typeface="Calibri" panose="020F0502020204030204" pitchFamily="34" charset="0"/>
              <a:cs typeface="Courier New" panose="02070309020205020404" pitchFamily="49" charset="0"/>
            </a:endParaRPr>
          </a:p>
          <a:p>
            <a:r>
              <a:rPr lang="en-US" dirty="0"/>
              <a:t>Pause here</a:t>
            </a:r>
          </a:p>
          <a:p>
            <a:endParaRPr lang="en-US" dirty="0"/>
          </a:p>
        </p:txBody>
      </p:sp>
      <p:pic>
        <p:nvPicPr>
          <p:cNvPr id="7" name="Picture 6">
            <a:extLst>
              <a:ext uri="{FF2B5EF4-FFF2-40B4-BE49-F238E27FC236}">
                <a16:creationId xmlns:a16="http://schemas.microsoft.com/office/drawing/2014/main" id="{39A903DE-E4A8-523D-23D8-A12B0245584D}"/>
              </a:ext>
            </a:extLst>
          </p:cNvPr>
          <p:cNvPicPr>
            <a:picLocks noChangeAspect="1"/>
          </p:cNvPicPr>
          <p:nvPr/>
        </p:nvPicPr>
        <p:blipFill>
          <a:blip r:embed="rId4"/>
          <a:stretch>
            <a:fillRect/>
          </a:stretch>
        </p:blipFill>
        <p:spPr>
          <a:xfrm>
            <a:off x="5112121" y="3151238"/>
            <a:ext cx="6830008" cy="137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Straight Arrow Connector 7">
            <a:extLst>
              <a:ext uri="{FF2B5EF4-FFF2-40B4-BE49-F238E27FC236}">
                <a16:creationId xmlns:a16="http://schemas.microsoft.com/office/drawing/2014/main" id="{105B60C7-B8C8-D35B-1919-B9349EB8446F}"/>
              </a:ext>
            </a:extLst>
          </p:cNvPr>
          <p:cNvCxnSpPr>
            <a:cxnSpLocks/>
          </p:cNvCxnSpPr>
          <p:nvPr/>
        </p:nvCxnSpPr>
        <p:spPr>
          <a:xfrm flipV="1">
            <a:off x="5510981" y="1981200"/>
            <a:ext cx="443580" cy="33734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F47AB06A-0CBF-3F28-E0C4-96758C9C20ED}"/>
              </a:ext>
            </a:extLst>
          </p:cNvPr>
          <p:cNvCxnSpPr>
            <a:cxnSpLocks/>
          </p:cNvCxnSpPr>
          <p:nvPr/>
        </p:nvCxnSpPr>
        <p:spPr>
          <a:xfrm flipH="1" flipV="1">
            <a:off x="10515600" y="5031981"/>
            <a:ext cx="609600" cy="2064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325DF4A-9607-2C96-2BE8-E7005734AA06}"/>
              </a:ext>
            </a:extLst>
          </p:cNvPr>
          <p:cNvPicPr>
            <a:picLocks noChangeAspect="1"/>
          </p:cNvPicPr>
          <p:nvPr/>
        </p:nvPicPr>
        <p:blipFill>
          <a:blip r:embed="rId5"/>
          <a:stretch>
            <a:fillRect/>
          </a:stretch>
        </p:blipFill>
        <p:spPr>
          <a:xfrm>
            <a:off x="304800" y="2099452"/>
            <a:ext cx="4257675" cy="781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Content Placeholder 2">
            <a:extLst>
              <a:ext uri="{FF2B5EF4-FFF2-40B4-BE49-F238E27FC236}">
                <a16:creationId xmlns:a16="http://schemas.microsoft.com/office/drawing/2014/main" id="{887FA284-B902-36B8-96AC-3B0FF4F9CF39}"/>
              </a:ext>
            </a:extLst>
          </p:cNvPr>
          <p:cNvSpPr txBox="1">
            <a:spLocks/>
          </p:cNvSpPr>
          <p:nvPr/>
        </p:nvSpPr>
        <p:spPr>
          <a:xfrm>
            <a:off x="5029200" y="1047821"/>
            <a:ext cx="6583135" cy="565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A651"/>
              </a:buClr>
              <a:buFont typeface="Arial" panose="020B0604020202020204" pitchFamily="34" charset="0"/>
              <a:buChar char="•"/>
              <a:defRPr sz="2800" kern="1200">
                <a:solidFill>
                  <a:srgbClr val="01597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A651"/>
              </a:buClr>
              <a:buFont typeface="Arial" panose="020B0604020202020204" pitchFamily="34" charset="0"/>
              <a:buChar char="•"/>
              <a:defRPr sz="2400" kern="1200">
                <a:solidFill>
                  <a:srgbClr val="015976"/>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A651"/>
              </a:buClr>
              <a:buFont typeface="Arial" panose="020B0604020202020204" pitchFamily="34" charset="0"/>
              <a:buChar char="•"/>
              <a:defRPr sz="2000" kern="1200">
                <a:solidFill>
                  <a:srgbClr val="015976"/>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tx1"/>
                </a:solidFill>
                <a:latin typeface="Courier New" panose="02070309020205020404" pitchFamily="49" charset="0"/>
                <a:cs typeface="Courier New" panose="02070309020205020404" pitchFamily="49" charset="0"/>
              </a:rPr>
              <a:t>HERON\tests\workshop\wind\heron_input.xml</a:t>
            </a:r>
          </a:p>
        </p:txBody>
      </p:sp>
      <p:cxnSp>
        <p:nvCxnSpPr>
          <p:cNvPr id="17" name="Straight Connector 16">
            <a:extLst>
              <a:ext uri="{FF2B5EF4-FFF2-40B4-BE49-F238E27FC236}">
                <a16:creationId xmlns:a16="http://schemas.microsoft.com/office/drawing/2014/main" id="{852783A1-CA07-E5D6-911A-FF2D464A3409}"/>
              </a:ext>
            </a:extLst>
          </p:cNvPr>
          <p:cNvCxnSpPr>
            <a:cxnSpLocks/>
          </p:cNvCxnSpPr>
          <p:nvPr/>
        </p:nvCxnSpPr>
        <p:spPr>
          <a:xfrm>
            <a:off x="8884643" y="4114800"/>
            <a:ext cx="170715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1D9E2EB-58B4-6D37-BC5C-E999C6DEA80D}"/>
              </a:ext>
            </a:extLst>
          </p:cNvPr>
          <p:cNvCxnSpPr>
            <a:cxnSpLocks/>
          </p:cNvCxnSpPr>
          <p:nvPr/>
        </p:nvCxnSpPr>
        <p:spPr>
          <a:xfrm>
            <a:off x="9164371" y="5715000"/>
            <a:ext cx="119882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866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0F79-5A24-3461-6234-E8F9AA540350}"/>
              </a:ext>
            </a:extLst>
          </p:cNvPr>
          <p:cNvSpPr>
            <a:spLocks noGrp="1"/>
          </p:cNvSpPr>
          <p:nvPr>
            <p:ph type="title"/>
          </p:nvPr>
        </p:nvSpPr>
        <p:spPr/>
        <p:txBody>
          <a:bodyPr/>
          <a:lstStyle/>
          <a:p>
            <a:r>
              <a:rPr lang="en-US" dirty="0"/>
              <a:t>Doing a Full Sweep</a:t>
            </a:r>
          </a:p>
        </p:txBody>
      </p:sp>
      <p:sp>
        <p:nvSpPr>
          <p:cNvPr id="10" name="Content Placeholder 2">
            <a:extLst>
              <a:ext uri="{FF2B5EF4-FFF2-40B4-BE49-F238E27FC236}">
                <a16:creationId xmlns:a16="http://schemas.microsoft.com/office/drawing/2014/main" id="{C441C3B9-3DB8-5574-0DF7-07C82B3FE9D3}"/>
              </a:ext>
            </a:extLst>
          </p:cNvPr>
          <p:cNvSpPr>
            <a:spLocks noGrp="1"/>
          </p:cNvSpPr>
          <p:nvPr>
            <p:ph idx="1"/>
          </p:nvPr>
        </p:nvSpPr>
        <p:spPr>
          <a:xfrm>
            <a:off x="6400800" y="6019800"/>
            <a:ext cx="3987472" cy="486451"/>
          </a:xfrm>
        </p:spPr>
        <p:txBody>
          <a:bodyPr>
            <a:normAutofit/>
          </a:bodyPr>
          <a:lstStyle/>
          <a:p>
            <a:pPr marL="0" indent="0">
              <a:buNone/>
            </a:pPr>
            <a:r>
              <a:rPr lang="en-US" sz="2000" dirty="0"/>
              <a:t>Zoomed-in plot</a:t>
            </a:r>
          </a:p>
        </p:txBody>
      </p:sp>
      <p:sp>
        <p:nvSpPr>
          <p:cNvPr id="3" name="Content Placeholder 2">
            <a:extLst>
              <a:ext uri="{FF2B5EF4-FFF2-40B4-BE49-F238E27FC236}">
                <a16:creationId xmlns:a16="http://schemas.microsoft.com/office/drawing/2014/main" id="{70CE0CD8-96B8-95F7-DC55-4BAE5227200B}"/>
              </a:ext>
            </a:extLst>
          </p:cNvPr>
          <p:cNvSpPr txBox="1">
            <a:spLocks/>
          </p:cNvSpPr>
          <p:nvPr/>
        </p:nvSpPr>
        <p:spPr>
          <a:xfrm>
            <a:off x="940424" y="1164414"/>
            <a:ext cx="3987472" cy="4864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A651"/>
              </a:buClr>
              <a:buFont typeface="Arial" panose="020B0604020202020204" pitchFamily="34" charset="0"/>
              <a:buChar char="•"/>
              <a:defRPr sz="2800" kern="1200">
                <a:solidFill>
                  <a:srgbClr val="01597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A651"/>
              </a:buClr>
              <a:buFont typeface="Arial" panose="020B0604020202020204" pitchFamily="34" charset="0"/>
              <a:buChar char="•"/>
              <a:defRPr sz="2400" kern="1200">
                <a:solidFill>
                  <a:srgbClr val="015976"/>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A651"/>
              </a:buClr>
              <a:buFont typeface="Arial" panose="020B0604020202020204" pitchFamily="34" charset="0"/>
              <a:buChar char="•"/>
              <a:defRPr sz="2000" kern="1200">
                <a:solidFill>
                  <a:srgbClr val="015976"/>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Results!</a:t>
            </a:r>
          </a:p>
        </p:txBody>
      </p:sp>
      <p:graphicFrame>
        <p:nvGraphicFramePr>
          <p:cNvPr id="4" name="Chart 3">
            <a:extLst>
              <a:ext uri="{FF2B5EF4-FFF2-40B4-BE49-F238E27FC236}">
                <a16:creationId xmlns:a16="http://schemas.microsoft.com/office/drawing/2014/main" id="{56C73F94-3FF1-2F0C-880D-EA12042B91B4}"/>
              </a:ext>
            </a:extLst>
          </p:cNvPr>
          <p:cNvGraphicFramePr>
            <a:graphicFrameLocks/>
          </p:cNvGraphicFramePr>
          <p:nvPr>
            <p:extLst>
              <p:ext uri="{D42A27DB-BD31-4B8C-83A1-F6EECF244321}">
                <p14:modId xmlns:p14="http://schemas.microsoft.com/office/powerpoint/2010/main" val="3113860870"/>
              </p:ext>
            </p:extLst>
          </p:nvPr>
        </p:nvGraphicFramePr>
        <p:xfrm>
          <a:off x="374946" y="1828800"/>
          <a:ext cx="5568654" cy="3581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590F2628-4F07-4456-AACD-D57DC9CDC1E3}"/>
              </a:ext>
            </a:extLst>
          </p:cNvPr>
          <p:cNvGraphicFramePr>
            <a:graphicFrameLocks/>
          </p:cNvGraphicFramePr>
          <p:nvPr>
            <p:extLst>
              <p:ext uri="{D42A27DB-BD31-4B8C-83A1-F6EECF244321}">
                <p14:modId xmlns:p14="http://schemas.microsoft.com/office/powerpoint/2010/main" val="72123160"/>
              </p:ext>
            </p:extLst>
          </p:nvPr>
        </p:nvGraphicFramePr>
        <p:xfrm>
          <a:off x="6096000" y="1828800"/>
          <a:ext cx="5486400" cy="3581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81797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F3AAD-9E2A-6A4B-B024-9DF4179CBC7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6C84CE6C-B52E-D14D-955A-B1C6F022B569}"/>
              </a:ext>
            </a:extLst>
          </p:cNvPr>
          <p:cNvSpPr>
            <a:spLocks noGrp="1"/>
          </p:cNvSpPr>
          <p:nvPr>
            <p:ph idx="1"/>
          </p:nvPr>
        </p:nvSpPr>
        <p:spPr/>
        <p:txBody>
          <a:bodyPr>
            <a:normAutofit/>
          </a:bodyPr>
          <a:lstStyle/>
          <a:p>
            <a:r>
              <a:rPr lang="en-US" dirty="0"/>
              <a:t>Wind and Nuclear Power Plant (NPP) Case</a:t>
            </a:r>
          </a:p>
          <a:p>
            <a:pPr lvl="1"/>
            <a:r>
              <a:rPr lang="en-US" dirty="0"/>
              <a:t>Basic schematic of Integrated Energy Systems (IES) components</a:t>
            </a:r>
          </a:p>
          <a:p>
            <a:pPr lvl="1"/>
            <a:r>
              <a:rPr lang="en-US" dirty="0"/>
              <a:t>Market and Weather scenarios</a:t>
            </a:r>
          </a:p>
          <a:p>
            <a:pPr lvl="1"/>
            <a:r>
              <a:rPr lang="en-US" dirty="0"/>
              <a:t>Holistic Energy Resource </a:t>
            </a:r>
            <a:r>
              <a:rPr lang="en-US"/>
              <a:t>Optimization Network (HERON) </a:t>
            </a:r>
            <a:r>
              <a:rPr lang="en-US" dirty="0"/>
              <a:t>Workflow</a:t>
            </a:r>
          </a:p>
          <a:p>
            <a:pPr lvl="1"/>
            <a:r>
              <a:rPr lang="en-US" dirty="0"/>
              <a:t>HERON Input script</a:t>
            </a:r>
          </a:p>
          <a:p>
            <a:pPr lvl="1"/>
            <a:r>
              <a:rPr lang="en-US" dirty="0"/>
              <a:t>Running HERON simulation in Debug Mode</a:t>
            </a:r>
          </a:p>
          <a:p>
            <a:pPr lvl="1"/>
            <a:r>
              <a:rPr lang="en-US" dirty="0"/>
              <a:t>Running HERON simulation in Sweep Mode</a:t>
            </a:r>
          </a:p>
          <a:p>
            <a:pPr lvl="1"/>
            <a:endParaRPr lang="en-US" dirty="0"/>
          </a:p>
          <a:p>
            <a:r>
              <a:rPr lang="en-US" dirty="0"/>
              <a:t>Adding Arbitrage</a:t>
            </a:r>
          </a:p>
        </p:txBody>
      </p:sp>
    </p:spTree>
    <p:extLst>
      <p:ext uri="{BB962C8B-B14F-4D97-AF65-F5344CB8AC3E}">
        <p14:creationId xmlns:p14="http://schemas.microsoft.com/office/powerpoint/2010/main" val="3392162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9DAD92-1606-5C5A-DB6E-69A4C6CFF48B}"/>
              </a:ext>
            </a:extLst>
          </p:cNvPr>
          <p:cNvSpPr>
            <a:spLocks noGrp="1"/>
          </p:cNvSpPr>
          <p:nvPr>
            <p:ph idx="1"/>
          </p:nvPr>
        </p:nvSpPr>
        <p:spPr>
          <a:xfrm>
            <a:off x="533400" y="1164414"/>
            <a:ext cx="10820400" cy="4702986"/>
          </a:xfrm>
        </p:spPr>
        <p:txBody>
          <a:bodyPr>
            <a:normAutofit/>
          </a:bodyPr>
          <a:lstStyle/>
          <a:p>
            <a:r>
              <a:rPr lang="en-US" dirty="0"/>
              <a:t>After running in debug mode and getting a coarse look via sweep runs, might be time for an optimization run</a:t>
            </a:r>
          </a:p>
          <a:p>
            <a:pPr lvl="1"/>
            <a:r>
              <a:rPr lang="en-US" dirty="0"/>
              <a:t>Will take a while depending on computation resources</a:t>
            </a:r>
          </a:p>
          <a:p>
            <a:pPr lvl="1"/>
            <a:r>
              <a:rPr lang="en-US" dirty="0"/>
              <a:t>best to do on your own or on High Performance Computing (HPC) machines</a:t>
            </a:r>
          </a:p>
          <a:p>
            <a:pPr lvl="1"/>
            <a:endParaRPr lang="en-US" dirty="0"/>
          </a:p>
          <a:p>
            <a:r>
              <a:rPr lang="en-US" dirty="0"/>
              <a:t>Fun things to toggle—How do these affect NPV?:</a:t>
            </a:r>
          </a:p>
          <a:p>
            <a:pPr lvl="1"/>
            <a:r>
              <a:rPr lang="en-US" dirty="0"/>
              <a:t>Project time &gt; 3 years</a:t>
            </a:r>
          </a:p>
          <a:p>
            <a:pPr lvl="1"/>
            <a:r>
              <a:rPr lang="en-US" dirty="0"/>
              <a:t>Project time &gt; component lifetimes</a:t>
            </a:r>
          </a:p>
          <a:p>
            <a:pPr lvl="1"/>
            <a:r>
              <a:rPr lang="en-US" dirty="0"/>
              <a:t>Add depreciation to components</a:t>
            </a:r>
          </a:p>
          <a:p>
            <a:pPr lvl="1"/>
            <a:endParaRPr lang="en-US" dirty="0"/>
          </a:p>
        </p:txBody>
      </p:sp>
    </p:spTree>
    <p:extLst>
      <p:ext uri="{BB962C8B-B14F-4D97-AF65-F5344CB8AC3E}">
        <p14:creationId xmlns:p14="http://schemas.microsoft.com/office/powerpoint/2010/main" val="225028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3B2340E-CB6B-914C-91F7-027E2A97BF81}"/>
              </a:ext>
            </a:extLst>
          </p:cNvPr>
          <p:cNvSpPr>
            <a:spLocks noGrp="1"/>
          </p:cNvSpPr>
          <p:nvPr>
            <p:ph type="subTitle" idx="1"/>
          </p:nvPr>
        </p:nvSpPr>
        <p:spPr/>
        <p:txBody>
          <a:bodyPr/>
          <a:lstStyle/>
          <a:p>
            <a:r>
              <a:rPr lang="en-US" dirty="0"/>
              <a:t>Even Stronger with Arbitrage!</a:t>
            </a:r>
          </a:p>
        </p:txBody>
      </p:sp>
      <p:sp>
        <p:nvSpPr>
          <p:cNvPr id="3" name="Title 2">
            <a:extLst>
              <a:ext uri="{FF2B5EF4-FFF2-40B4-BE49-F238E27FC236}">
                <a16:creationId xmlns:a16="http://schemas.microsoft.com/office/drawing/2014/main" id="{F06373C9-40C1-EC41-8BFA-835313EF5739}"/>
              </a:ext>
            </a:extLst>
          </p:cNvPr>
          <p:cNvSpPr>
            <a:spLocks noGrp="1"/>
          </p:cNvSpPr>
          <p:nvPr>
            <p:ph type="ctrTitle"/>
          </p:nvPr>
        </p:nvSpPr>
        <p:spPr/>
        <p:txBody>
          <a:bodyPr/>
          <a:lstStyle/>
          <a:p>
            <a:r>
              <a:rPr lang="en-US" dirty="0"/>
              <a:t>NPP and Wind</a:t>
            </a:r>
            <a:br>
              <a:rPr lang="en-US" dirty="0"/>
            </a:br>
            <a:r>
              <a:rPr lang="en-US" dirty="0"/>
              <a:t>With Storage</a:t>
            </a:r>
          </a:p>
        </p:txBody>
      </p:sp>
    </p:spTree>
    <p:extLst>
      <p:ext uri="{BB962C8B-B14F-4D97-AF65-F5344CB8AC3E}">
        <p14:creationId xmlns:p14="http://schemas.microsoft.com/office/powerpoint/2010/main" val="3651946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F3AAD-9E2A-6A4B-B024-9DF4179CBC7B}"/>
              </a:ext>
            </a:extLst>
          </p:cNvPr>
          <p:cNvSpPr>
            <a:spLocks noGrp="1"/>
          </p:cNvSpPr>
          <p:nvPr>
            <p:ph type="title"/>
          </p:nvPr>
        </p:nvSpPr>
        <p:spPr/>
        <p:txBody>
          <a:bodyPr/>
          <a:lstStyle/>
          <a:p>
            <a:r>
              <a:rPr lang="en-US" dirty="0"/>
              <a:t>Basic Schematic of IES</a:t>
            </a:r>
          </a:p>
        </p:txBody>
      </p:sp>
      <p:sp>
        <p:nvSpPr>
          <p:cNvPr id="3" name="Content Placeholder 2">
            <a:extLst>
              <a:ext uri="{FF2B5EF4-FFF2-40B4-BE49-F238E27FC236}">
                <a16:creationId xmlns:a16="http://schemas.microsoft.com/office/drawing/2014/main" id="{6C84CE6C-B52E-D14D-955A-B1C6F022B569}"/>
              </a:ext>
            </a:extLst>
          </p:cNvPr>
          <p:cNvSpPr>
            <a:spLocks noGrp="1"/>
          </p:cNvSpPr>
          <p:nvPr>
            <p:ph idx="1"/>
          </p:nvPr>
        </p:nvSpPr>
        <p:spPr>
          <a:xfrm>
            <a:off x="838200" y="1299351"/>
            <a:ext cx="5867400" cy="4351338"/>
          </a:xfrm>
        </p:spPr>
        <p:txBody>
          <a:bodyPr>
            <a:normAutofit fontScale="92500" lnSpcReduction="10000"/>
          </a:bodyPr>
          <a:lstStyle/>
          <a:p>
            <a:r>
              <a:rPr lang="en-US" b="1" dirty="0"/>
              <a:t>Nuclear Power Plant:</a:t>
            </a:r>
          </a:p>
          <a:p>
            <a:pPr lvl="1"/>
            <a:r>
              <a:rPr lang="en-US" b="1" dirty="0"/>
              <a:t>Nuclear Reactor</a:t>
            </a:r>
          </a:p>
          <a:p>
            <a:pPr lvl="2"/>
            <a:r>
              <a:rPr lang="en-US" dirty="0"/>
              <a:t>Is now decoupled from electricity generation</a:t>
            </a:r>
          </a:p>
          <a:p>
            <a:pPr lvl="2"/>
            <a:r>
              <a:rPr lang="en-US" dirty="0"/>
              <a:t>Produces heat that can be converted to electricity</a:t>
            </a:r>
          </a:p>
          <a:p>
            <a:pPr lvl="1"/>
            <a:r>
              <a:rPr lang="en-US" b="1" dirty="0"/>
              <a:t>Turbine</a:t>
            </a:r>
          </a:p>
          <a:p>
            <a:pPr lvl="2"/>
            <a:r>
              <a:rPr lang="en-US" dirty="0"/>
              <a:t>Converts heat into electricity via a transfer function (</a:t>
            </a:r>
            <a:r>
              <a:rPr lang="el-GR" dirty="0"/>
              <a:t>η</a:t>
            </a:r>
            <a:r>
              <a:rPr lang="en-US" dirty="0"/>
              <a:t>= 0.33)</a:t>
            </a:r>
          </a:p>
          <a:p>
            <a:pPr lvl="1"/>
            <a:endParaRPr lang="en-US" dirty="0"/>
          </a:p>
          <a:p>
            <a:r>
              <a:rPr lang="en-US" b="1" dirty="0"/>
              <a:t>Thermal Energy Storage (TES)</a:t>
            </a:r>
          </a:p>
          <a:p>
            <a:pPr lvl="1"/>
            <a:r>
              <a:rPr lang="en-US" dirty="0"/>
              <a:t>Storage unit that can charge with heat and discharge via some dispatch strategy</a:t>
            </a:r>
          </a:p>
        </p:txBody>
      </p:sp>
      <p:pic>
        <p:nvPicPr>
          <p:cNvPr id="6" name="Picture 5" descr="Diagram&#10;&#10;Description automatically generated">
            <a:extLst>
              <a:ext uri="{FF2B5EF4-FFF2-40B4-BE49-F238E27FC236}">
                <a16:creationId xmlns:a16="http://schemas.microsoft.com/office/drawing/2014/main" id="{565BA5EA-B5C8-9A8E-FA64-5271DF4C46CC}"/>
              </a:ext>
            </a:extLst>
          </p:cNvPr>
          <p:cNvPicPr>
            <a:picLocks noChangeAspect="1"/>
          </p:cNvPicPr>
          <p:nvPr/>
        </p:nvPicPr>
        <p:blipFill>
          <a:blip r:embed="rId2"/>
          <a:stretch>
            <a:fillRect/>
          </a:stretch>
        </p:blipFill>
        <p:spPr>
          <a:xfrm>
            <a:off x="7924800" y="1007312"/>
            <a:ext cx="3886200" cy="4935415"/>
          </a:xfrm>
          <a:prstGeom prst="rect">
            <a:avLst/>
          </a:prstGeom>
        </p:spPr>
      </p:pic>
    </p:spTree>
    <p:extLst>
      <p:ext uri="{BB962C8B-B14F-4D97-AF65-F5344CB8AC3E}">
        <p14:creationId xmlns:p14="http://schemas.microsoft.com/office/powerpoint/2010/main" val="3761210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F3AAD-9E2A-6A4B-B024-9DF4179CBC7B}"/>
              </a:ext>
            </a:extLst>
          </p:cNvPr>
          <p:cNvSpPr>
            <a:spLocks noGrp="1"/>
          </p:cNvSpPr>
          <p:nvPr>
            <p:ph type="title"/>
          </p:nvPr>
        </p:nvSpPr>
        <p:spPr/>
        <p:txBody>
          <a:bodyPr/>
          <a:lstStyle/>
          <a:p>
            <a:r>
              <a:rPr lang="en-US" dirty="0"/>
              <a:t>Basic Schematic of IES</a:t>
            </a:r>
          </a:p>
        </p:txBody>
      </p:sp>
      <p:sp>
        <p:nvSpPr>
          <p:cNvPr id="3" name="Content Placeholder 2">
            <a:extLst>
              <a:ext uri="{FF2B5EF4-FFF2-40B4-BE49-F238E27FC236}">
                <a16:creationId xmlns:a16="http://schemas.microsoft.com/office/drawing/2014/main" id="{6C84CE6C-B52E-D14D-955A-B1C6F022B569}"/>
              </a:ext>
            </a:extLst>
          </p:cNvPr>
          <p:cNvSpPr>
            <a:spLocks noGrp="1"/>
          </p:cNvSpPr>
          <p:nvPr>
            <p:ph idx="1"/>
          </p:nvPr>
        </p:nvSpPr>
        <p:spPr>
          <a:xfrm>
            <a:off x="838200" y="1299351"/>
            <a:ext cx="5867400" cy="4351338"/>
          </a:xfrm>
        </p:spPr>
        <p:txBody>
          <a:bodyPr>
            <a:normAutofit/>
          </a:bodyPr>
          <a:lstStyle/>
          <a:p>
            <a:r>
              <a:rPr lang="en-US" b="1" dirty="0"/>
              <a:t>Wind Farm</a:t>
            </a:r>
          </a:p>
          <a:p>
            <a:pPr lvl="1"/>
            <a:r>
              <a:rPr lang="en-US" dirty="0"/>
              <a:t>Also has rated capacity, but varies based on wind speeds</a:t>
            </a:r>
          </a:p>
          <a:p>
            <a:pPr lvl="2"/>
            <a:r>
              <a:rPr lang="en-US" dirty="0"/>
              <a:t>Capacity factor taken from synthetic histories</a:t>
            </a:r>
          </a:p>
          <a:p>
            <a:r>
              <a:rPr lang="en-US" b="1" dirty="0"/>
              <a:t>Battery</a:t>
            </a:r>
          </a:p>
          <a:p>
            <a:pPr lvl="1"/>
            <a:r>
              <a:rPr lang="en-US" dirty="0"/>
              <a:t>Storage for electricity resource</a:t>
            </a:r>
          </a:p>
          <a:p>
            <a:r>
              <a:rPr lang="en-US" b="1" dirty="0"/>
              <a:t>Electricity Grid</a:t>
            </a:r>
          </a:p>
          <a:p>
            <a:pPr lvl="1"/>
            <a:r>
              <a:rPr lang="en-US" dirty="0"/>
              <a:t>Demand</a:t>
            </a:r>
          </a:p>
          <a:p>
            <a:pPr lvl="2"/>
            <a:r>
              <a:rPr lang="en-US" dirty="0"/>
              <a:t>also taken from synthetic histories</a:t>
            </a:r>
          </a:p>
          <a:p>
            <a:pPr lvl="1"/>
            <a:r>
              <a:rPr lang="en-US" dirty="0"/>
              <a:t>External Market (Source/Sink)</a:t>
            </a:r>
          </a:p>
          <a:p>
            <a:pPr lvl="1"/>
            <a:endParaRPr lang="en-US" dirty="0"/>
          </a:p>
        </p:txBody>
      </p:sp>
      <p:pic>
        <p:nvPicPr>
          <p:cNvPr id="4" name="Picture 3" descr="Diagram&#10;&#10;Description automatically generated">
            <a:extLst>
              <a:ext uri="{FF2B5EF4-FFF2-40B4-BE49-F238E27FC236}">
                <a16:creationId xmlns:a16="http://schemas.microsoft.com/office/drawing/2014/main" id="{94ABD0BC-2FE4-87D7-B2F0-CD6029097073}"/>
              </a:ext>
            </a:extLst>
          </p:cNvPr>
          <p:cNvPicPr>
            <a:picLocks noChangeAspect="1"/>
          </p:cNvPicPr>
          <p:nvPr/>
        </p:nvPicPr>
        <p:blipFill>
          <a:blip r:embed="rId2"/>
          <a:stretch>
            <a:fillRect/>
          </a:stretch>
        </p:blipFill>
        <p:spPr>
          <a:xfrm>
            <a:off x="7924800" y="1007312"/>
            <a:ext cx="3886200" cy="4935415"/>
          </a:xfrm>
          <a:prstGeom prst="rect">
            <a:avLst/>
          </a:prstGeom>
        </p:spPr>
      </p:pic>
    </p:spTree>
    <p:extLst>
      <p:ext uri="{BB962C8B-B14F-4D97-AF65-F5344CB8AC3E}">
        <p14:creationId xmlns:p14="http://schemas.microsoft.com/office/powerpoint/2010/main" val="272240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F3AAD-9E2A-6A4B-B024-9DF4179CBC7B}"/>
              </a:ext>
            </a:extLst>
          </p:cNvPr>
          <p:cNvSpPr>
            <a:spLocks noGrp="1"/>
          </p:cNvSpPr>
          <p:nvPr>
            <p:ph type="title"/>
          </p:nvPr>
        </p:nvSpPr>
        <p:spPr/>
        <p:txBody>
          <a:bodyPr/>
          <a:lstStyle/>
          <a:p>
            <a:r>
              <a:rPr lang="en-US" dirty="0"/>
              <a:t>Basic Schematic of IES</a:t>
            </a:r>
          </a:p>
        </p:txBody>
      </p:sp>
      <p:sp>
        <p:nvSpPr>
          <p:cNvPr id="3" name="Content Placeholder 2">
            <a:extLst>
              <a:ext uri="{FF2B5EF4-FFF2-40B4-BE49-F238E27FC236}">
                <a16:creationId xmlns:a16="http://schemas.microsoft.com/office/drawing/2014/main" id="{6C84CE6C-B52E-D14D-955A-B1C6F022B569}"/>
              </a:ext>
            </a:extLst>
          </p:cNvPr>
          <p:cNvSpPr>
            <a:spLocks noGrp="1"/>
          </p:cNvSpPr>
          <p:nvPr>
            <p:ph idx="1"/>
          </p:nvPr>
        </p:nvSpPr>
        <p:spPr>
          <a:xfrm>
            <a:off x="838200" y="1299351"/>
            <a:ext cx="5867400" cy="4351338"/>
          </a:xfrm>
        </p:spPr>
        <p:txBody>
          <a:bodyPr>
            <a:normAutofit fontScale="85000" lnSpcReduction="20000"/>
          </a:bodyPr>
          <a:lstStyle/>
          <a:p>
            <a:r>
              <a:rPr lang="en-US" sz="3300" b="1" dirty="0"/>
              <a:t>Given:</a:t>
            </a:r>
          </a:p>
          <a:p>
            <a:pPr lvl="1"/>
            <a:r>
              <a:rPr lang="en-US" dirty="0"/>
              <a:t>IES (NPP + </a:t>
            </a:r>
            <a:r>
              <a:rPr lang="en-US" b="1" i="1" dirty="0"/>
              <a:t>TES</a:t>
            </a:r>
            <a:r>
              <a:rPr lang="en-US" dirty="0"/>
              <a:t> + Wind Farm + </a:t>
            </a:r>
            <a:r>
              <a:rPr lang="en-US" b="1" i="1" dirty="0"/>
              <a:t>Battery</a:t>
            </a:r>
            <a:r>
              <a:rPr lang="en-US" dirty="0"/>
              <a:t>)</a:t>
            </a:r>
          </a:p>
          <a:p>
            <a:pPr lvl="1"/>
            <a:r>
              <a:rPr lang="en-US" dirty="0"/>
              <a:t>Market and Geographic Region</a:t>
            </a:r>
          </a:p>
          <a:p>
            <a:r>
              <a:rPr lang="en-US" sz="3300" b="1" dirty="0"/>
              <a:t>Need to find:</a:t>
            </a:r>
          </a:p>
          <a:p>
            <a:pPr lvl="1"/>
            <a:r>
              <a:rPr lang="en-US" dirty="0"/>
              <a:t>Capacities</a:t>
            </a:r>
          </a:p>
          <a:p>
            <a:pPr lvl="1"/>
            <a:r>
              <a:rPr lang="en-US" dirty="0"/>
              <a:t>Dispatch strategies</a:t>
            </a:r>
          </a:p>
          <a:p>
            <a:r>
              <a:rPr lang="en-US" sz="3300" b="1" dirty="0"/>
              <a:t>Goal(s):</a:t>
            </a:r>
          </a:p>
          <a:p>
            <a:pPr lvl="1"/>
            <a:r>
              <a:rPr lang="en-US" dirty="0"/>
              <a:t>Satisfy demand</a:t>
            </a:r>
          </a:p>
          <a:p>
            <a:pPr lvl="1"/>
            <a:r>
              <a:rPr lang="en-US" dirty="0"/>
              <a:t>Minimize costs/maximize profits (NPV)</a:t>
            </a:r>
          </a:p>
          <a:p>
            <a:r>
              <a:rPr lang="en-US" sz="3300" b="1" dirty="0"/>
              <a:t>Recall:</a:t>
            </a:r>
          </a:p>
          <a:p>
            <a:pPr lvl="1"/>
            <a:r>
              <a:rPr lang="en-US" dirty="0"/>
              <a:t>Load profiles and weather contain uncertainty</a:t>
            </a:r>
          </a:p>
          <a:p>
            <a:pPr lvl="1"/>
            <a:r>
              <a:rPr lang="en-US" dirty="0"/>
              <a:t>Uncertainty represented using synthetic time histories (ARMA)</a:t>
            </a:r>
          </a:p>
          <a:p>
            <a:endParaRPr lang="en-US" dirty="0"/>
          </a:p>
        </p:txBody>
      </p:sp>
      <p:pic>
        <p:nvPicPr>
          <p:cNvPr id="4" name="Picture 3" descr="Diagram&#10;&#10;Description automatically generated">
            <a:extLst>
              <a:ext uri="{FF2B5EF4-FFF2-40B4-BE49-F238E27FC236}">
                <a16:creationId xmlns:a16="http://schemas.microsoft.com/office/drawing/2014/main" id="{638C1C82-F9BB-3563-392C-70172ECC43AC}"/>
              </a:ext>
            </a:extLst>
          </p:cNvPr>
          <p:cNvPicPr>
            <a:picLocks noChangeAspect="1"/>
          </p:cNvPicPr>
          <p:nvPr/>
        </p:nvPicPr>
        <p:blipFill>
          <a:blip r:embed="rId3"/>
          <a:stretch>
            <a:fillRect/>
          </a:stretch>
        </p:blipFill>
        <p:spPr>
          <a:xfrm>
            <a:off x="7924800" y="1009770"/>
            <a:ext cx="3878406" cy="4932957"/>
          </a:xfrm>
          <a:prstGeom prst="rect">
            <a:avLst/>
          </a:prstGeom>
        </p:spPr>
      </p:pic>
    </p:spTree>
    <p:extLst>
      <p:ext uri="{BB962C8B-B14F-4D97-AF65-F5344CB8AC3E}">
        <p14:creationId xmlns:p14="http://schemas.microsoft.com/office/powerpoint/2010/main" val="3256233179"/>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693BEFE-5044-35FF-9A92-4D779104A87B}"/>
              </a:ext>
            </a:extLst>
          </p:cNvPr>
          <p:cNvPicPr>
            <a:picLocks noChangeAspect="1"/>
          </p:cNvPicPr>
          <p:nvPr/>
        </p:nvPicPr>
        <p:blipFill>
          <a:blip r:embed="rId2"/>
          <a:stretch>
            <a:fillRect/>
          </a:stretch>
        </p:blipFill>
        <p:spPr>
          <a:xfrm>
            <a:off x="484245" y="3013907"/>
            <a:ext cx="5266057" cy="35392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692A41FD-990F-8E56-6FBC-0212F2D85406}"/>
              </a:ext>
            </a:extLst>
          </p:cNvPr>
          <p:cNvPicPr>
            <a:picLocks noChangeAspect="1"/>
          </p:cNvPicPr>
          <p:nvPr/>
        </p:nvPicPr>
        <p:blipFill>
          <a:blip r:embed="rId3"/>
          <a:stretch>
            <a:fillRect/>
          </a:stretch>
        </p:blipFill>
        <p:spPr>
          <a:xfrm>
            <a:off x="423392" y="1195750"/>
            <a:ext cx="5326910" cy="17263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D9910F79-5A24-3461-6234-E8F9AA540350}"/>
              </a:ext>
            </a:extLst>
          </p:cNvPr>
          <p:cNvSpPr>
            <a:spLocks noGrp="1"/>
          </p:cNvSpPr>
          <p:nvPr>
            <p:ph type="title"/>
          </p:nvPr>
        </p:nvSpPr>
        <p:spPr/>
        <p:txBody>
          <a:bodyPr/>
          <a:lstStyle/>
          <a:p>
            <a:r>
              <a:rPr lang="en-US" dirty="0"/>
              <a:t>HERON Input Script</a:t>
            </a:r>
          </a:p>
        </p:txBody>
      </p:sp>
      <p:sp>
        <p:nvSpPr>
          <p:cNvPr id="3" name="Content Placeholder 2">
            <a:extLst>
              <a:ext uri="{FF2B5EF4-FFF2-40B4-BE49-F238E27FC236}">
                <a16:creationId xmlns:a16="http://schemas.microsoft.com/office/drawing/2014/main" id="{4C9DAD92-1606-5C5A-DB6E-69A4C6CFF48B}"/>
              </a:ext>
            </a:extLst>
          </p:cNvPr>
          <p:cNvSpPr>
            <a:spLocks noGrp="1"/>
          </p:cNvSpPr>
          <p:nvPr>
            <p:ph idx="1"/>
          </p:nvPr>
        </p:nvSpPr>
        <p:spPr>
          <a:xfrm>
            <a:off x="6172200" y="1164414"/>
            <a:ext cx="5181600" cy="3811231"/>
          </a:xfrm>
        </p:spPr>
        <p:txBody>
          <a:bodyPr>
            <a:normAutofit lnSpcReduction="10000"/>
          </a:bodyPr>
          <a:lstStyle/>
          <a:p>
            <a:r>
              <a:rPr lang="en-US" b="1" dirty="0"/>
              <a:t>Turbine</a:t>
            </a:r>
            <a:r>
              <a:rPr lang="en-US" dirty="0"/>
              <a:t> converts heat to electricity</a:t>
            </a:r>
          </a:p>
          <a:p>
            <a:pPr lvl="1"/>
            <a:r>
              <a:rPr lang="en-US" dirty="0"/>
              <a:t>Linear transfer rate – efficiency</a:t>
            </a:r>
          </a:p>
          <a:p>
            <a:pPr lvl="1"/>
            <a:r>
              <a:rPr lang="en-US" dirty="0"/>
              <a:t>Dispatch is “dependent”</a:t>
            </a:r>
          </a:p>
          <a:p>
            <a:pPr lvl="2"/>
            <a:r>
              <a:rPr lang="en-US" dirty="0"/>
              <a:t>Capacity large enough to take in NPP and TES production</a:t>
            </a:r>
          </a:p>
          <a:p>
            <a:r>
              <a:rPr lang="en-US" b="1" dirty="0"/>
              <a:t>Reactor </a:t>
            </a:r>
            <a:r>
              <a:rPr lang="en-US" dirty="0"/>
              <a:t>generates heat</a:t>
            </a:r>
          </a:p>
          <a:p>
            <a:pPr lvl="1"/>
            <a:r>
              <a:rPr lang="en-US" dirty="0"/>
              <a:t>Keeping previous costs ($/</a:t>
            </a:r>
            <a:r>
              <a:rPr lang="en-US" dirty="0" err="1"/>
              <a:t>GWe</a:t>
            </a:r>
            <a:r>
              <a:rPr lang="en-US" dirty="0"/>
              <a:t>)</a:t>
            </a:r>
          </a:p>
          <a:p>
            <a:pPr lvl="1"/>
            <a:r>
              <a:rPr lang="en-US" dirty="0"/>
              <a:t>Efficiency used as multiplier (</a:t>
            </a:r>
            <a:r>
              <a:rPr lang="en-US" dirty="0" err="1"/>
              <a:t>GWt</a:t>
            </a:r>
            <a:r>
              <a:rPr lang="en-US" dirty="0"/>
              <a:t>/</a:t>
            </a:r>
            <a:r>
              <a:rPr lang="en-US" dirty="0" err="1"/>
              <a:t>GWe</a:t>
            </a:r>
            <a:r>
              <a:rPr lang="en-US" dirty="0"/>
              <a:t>)</a:t>
            </a:r>
          </a:p>
        </p:txBody>
      </p:sp>
      <p:cxnSp>
        <p:nvCxnSpPr>
          <p:cNvPr id="7" name="Straight Arrow Connector 6">
            <a:extLst>
              <a:ext uri="{FF2B5EF4-FFF2-40B4-BE49-F238E27FC236}">
                <a16:creationId xmlns:a16="http://schemas.microsoft.com/office/drawing/2014/main" id="{62C19E79-7CC8-6ED2-BE21-EE42AEF2DA43}"/>
              </a:ext>
            </a:extLst>
          </p:cNvPr>
          <p:cNvCxnSpPr>
            <a:cxnSpLocks/>
          </p:cNvCxnSpPr>
          <p:nvPr/>
        </p:nvCxnSpPr>
        <p:spPr>
          <a:xfrm flipH="1">
            <a:off x="3374116" y="2009464"/>
            <a:ext cx="533400" cy="4098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75E049C-082D-FB53-5AFB-FA6017DDEAAD}"/>
              </a:ext>
            </a:extLst>
          </p:cNvPr>
          <p:cNvSpPr txBox="1"/>
          <p:nvPr/>
        </p:nvSpPr>
        <p:spPr>
          <a:xfrm>
            <a:off x="3907516" y="1777888"/>
            <a:ext cx="1143000" cy="369332"/>
          </a:xfrm>
          <a:prstGeom prst="rect">
            <a:avLst/>
          </a:prstGeom>
          <a:noFill/>
        </p:spPr>
        <p:txBody>
          <a:bodyPr wrap="square" rtlCol="0">
            <a:spAutoFit/>
          </a:bodyPr>
          <a:lstStyle/>
          <a:p>
            <a:r>
              <a:rPr lang="en-US" dirty="0">
                <a:solidFill>
                  <a:srgbClr val="FF0000"/>
                </a:solidFill>
              </a:rPr>
              <a:t>Efficiency</a:t>
            </a:r>
          </a:p>
        </p:txBody>
      </p:sp>
      <p:cxnSp>
        <p:nvCxnSpPr>
          <p:cNvPr id="12" name="Straight Arrow Connector 11">
            <a:extLst>
              <a:ext uri="{FF2B5EF4-FFF2-40B4-BE49-F238E27FC236}">
                <a16:creationId xmlns:a16="http://schemas.microsoft.com/office/drawing/2014/main" id="{3B54FF98-F847-2DC1-C0D3-8592CA06C6B4}"/>
              </a:ext>
            </a:extLst>
          </p:cNvPr>
          <p:cNvCxnSpPr>
            <a:cxnSpLocks/>
          </p:cNvCxnSpPr>
          <p:nvPr/>
        </p:nvCxnSpPr>
        <p:spPr>
          <a:xfrm flipH="1">
            <a:off x="2247900" y="2899945"/>
            <a:ext cx="228600" cy="2279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162C390-C0EE-4108-D51D-6D3EB77F38AA}"/>
              </a:ext>
            </a:extLst>
          </p:cNvPr>
          <p:cNvCxnSpPr>
            <a:cxnSpLocks/>
          </p:cNvCxnSpPr>
          <p:nvPr/>
        </p:nvCxnSpPr>
        <p:spPr>
          <a:xfrm flipH="1" flipV="1">
            <a:off x="2667000" y="4804002"/>
            <a:ext cx="1447800" cy="8377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817502-4ACF-2E19-C9EA-55D61C7EFA0A}"/>
              </a:ext>
            </a:extLst>
          </p:cNvPr>
          <p:cNvSpPr txBox="1"/>
          <p:nvPr/>
        </p:nvSpPr>
        <p:spPr>
          <a:xfrm>
            <a:off x="4095381" y="5457084"/>
            <a:ext cx="1143000" cy="369332"/>
          </a:xfrm>
          <a:prstGeom prst="rect">
            <a:avLst/>
          </a:prstGeom>
          <a:noFill/>
        </p:spPr>
        <p:txBody>
          <a:bodyPr wrap="square" rtlCol="0">
            <a:spAutoFit/>
          </a:bodyPr>
          <a:lstStyle/>
          <a:p>
            <a:r>
              <a:rPr lang="en-US" dirty="0">
                <a:solidFill>
                  <a:srgbClr val="FF0000"/>
                </a:solidFill>
              </a:rPr>
              <a:t>Efficiency</a:t>
            </a:r>
          </a:p>
        </p:txBody>
      </p:sp>
      <p:cxnSp>
        <p:nvCxnSpPr>
          <p:cNvPr id="20" name="Straight Arrow Connector 19">
            <a:extLst>
              <a:ext uri="{FF2B5EF4-FFF2-40B4-BE49-F238E27FC236}">
                <a16:creationId xmlns:a16="http://schemas.microsoft.com/office/drawing/2014/main" id="{D4496336-A9A5-E9FF-D1F6-C31757AD9C66}"/>
              </a:ext>
            </a:extLst>
          </p:cNvPr>
          <p:cNvCxnSpPr>
            <a:cxnSpLocks/>
            <a:stCxn id="19" idx="1"/>
          </p:cNvCxnSpPr>
          <p:nvPr/>
        </p:nvCxnSpPr>
        <p:spPr>
          <a:xfrm flipH="1">
            <a:off x="2819400" y="5641750"/>
            <a:ext cx="1275981" cy="3906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F581608-19D9-C2AE-6FAF-229A8C7098C2}"/>
              </a:ext>
            </a:extLst>
          </p:cNvPr>
          <p:cNvSpPr txBox="1"/>
          <p:nvPr/>
        </p:nvSpPr>
        <p:spPr>
          <a:xfrm>
            <a:off x="2434124" y="2541561"/>
            <a:ext cx="2224400" cy="369332"/>
          </a:xfrm>
          <a:prstGeom prst="rect">
            <a:avLst/>
          </a:prstGeom>
          <a:noFill/>
        </p:spPr>
        <p:txBody>
          <a:bodyPr wrap="square" rtlCol="0">
            <a:spAutoFit/>
          </a:bodyPr>
          <a:lstStyle/>
          <a:p>
            <a:r>
              <a:rPr lang="en-US" dirty="0">
                <a:solidFill>
                  <a:srgbClr val="FF0000"/>
                </a:solidFill>
              </a:rPr>
              <a:t>Different resource</a:t>
            </a:r>
          </a:p>
        </p:txBody>
      </p:sp>
      <p:cxnSp>
        <p:nvCxnSpPr>
          <p:cNvPr id="26" name="Straight Connector 25">
            <a:extLst>
              <a:ext uri="{FF2B5EF4-FFF2-40B4-BE49-F238E27FC236}">
                <a16:creationId xmlns:a16="http://schemas.microsoft.com/office/drawing/2014/main" id="{45B3DCA4-A255-27E7-0D55-73268F8289FD}"/>
              </a:ext>
            </a:extLst>
          </p:cNvPr>
          <p:cNvCxnSpPr/>
          <p:nvPr/>
        </p:nvCxnSpPr>
        <p:spPr>
          <a:xfrm>
            <a:off x="3612618" y="1485783"/>
            <a:ext cx="5684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6E27885F-578F-38AD-7A52-4112728F6A17}"/>
              </a:ext>
            </a:extLst>
          </p:cNvPr>
          <p:cNvSpPr txBox="1">
            <a:spLocks/>
          </p:cNvSpPr>
          <p:nvPr/>
        </p:nvSpPr>
        <p:spPr>
          <a:xfrm>
            <a:off x="321050" y="950675"/>
            <a:ext cx="6583135" cy="565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A651"/>
              </a:buClr>
              <a:buFont typeface="Arial" panose="020B0604020202020204" pitchFamily="34" charset="0"/>
              <a:buChar char="•"/>
              <a:defRPr sz="2800" kern="1200">
                <a:solidFill>
                  <a:srgbClr val="01597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A651"/>
              </a:buClr>
              <a:buFont typeface="Arial" panose="020B0604020202020204" pitchFamily="34" charset="0"/>
              <a:buChar char="•"/>
              <a:defRPr sz="2400" kern="1200">
                <a:solidFill>
                  <a:srgbClr val="015976"/>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A651"/>
              </a:buClr>
              <a:buFont typeface="Arial" panose="020B0604020202020204" pitchFamily="34" charset="0"/>
              <a:buChar char="•"/>
              <a:defRPr sz="2000" kern="1200">
                <a:solidFill>
                  <a:srgbClr val="015976"/>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tx1"/>
                </a:solidFill>
                <a:latin typeface="Courier New" panose="02070309020205020404" pitchFamily="49" charset="0"/>
                <a:cs typeface="Courier New" panose="02070309020205020404" pitchFamily="49" charset="0"/>
              </a:rPr>
              <a:t>HERON\tests\workshop\wind\heron_input_storage.xml</a:t>
            </a:r>
          </a:p>
        </p:txBody>
      </p:sp>
    </p:spTree>
    <p:extLst>
      <p:ext uri="{BB962C8B-B14F-4D97-AF65-F5344CB8AC3E}">
        <p14:creationId xmlns:p14="http://schemas.microsoft.com/office/powerpoint/2010/main" val="3586845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0F79-5A24-3461-6234-E8F9AA540350}"/>
              </a:ext>
            </a:extLst>
          </p:cNvPr>
          <p:cNvSpPr>
            <a:spLocks noGrp="1"/>
          </p:cNvSpPr>
          <p:nvPr>
            <p:ph type="title"/>
          </p:nvPr>
        </p:nvSpPr>
        <p:spPr/>
        <p:txBody>
          <a:bodyPr/>
          <a:lstStyle/>
          <a:p>
            <a:r>
              <a:rPr lang="en-US" dirty="0"/>
              <a:t>HERON Input Script</a:t>
            </a:r>
          </a:p>
        </p:txBody>
      </p:sp>
      <p:sp>
        <p:nvSpPr>
          <p:cNvPr id="3" name="Content Placeholder 2">
            <a:extLst>
              <a:ext uri="{FF2B5EF4-FFF2-40B4-BE49-F238E27FC236}">
                <a16:creationId xmlns:a16="http://schemas.microsoft.com/office/drawing/2014/main" id="{4C9DAD92-1606-5C5A-DB6E-69A4C6CFF48B}"/>
              </a:ext>
            </a:extLst>
          </p:cNvPr>
          <p:cNvSpPr>
            <a:spLocks noGrp="1"/>
          </p:cNvSpPr>
          <p:nvPr>
            <p:ph idx="1"/>
          </p:nvPr>
        </p:nvSpPr>
        <p:spPr>
          <a:xfrm>
            <a:off x="6199117" y="1590194"/>
            <a:ext cx="5181600" cy="3811231"/>
          </a:xfrm>
        </p:spPr>
        <p:txBody>
          <a:bodyPr>
            <a:normAutofit/>
          </a:bodyPr>
          <a:lstStyle/>
          <a:p>
            <a:r>
              <a:rPr lang="en-US" b="1" dirty="0"/>
              <a:t>TES</a:t>
            </a:r>
            <a:r>
              <a:rPr lang="en-US" dirty="0"/>
              <a:t> stores heat</a:t>
            </a:r>
          </a:p>
          <a:p>
            <a:pPr lvl="1"/>
            <a:r>
              <a:rPr lang="en-US" dirty="0"/>
              <a:t>Assuming only CAPEX (capital expenditures) cost</a:t>
            </a:r>
          </a:p>
          <a:p>
            <a:pPr lvl="2"/>
            <a:r>
              <a:rPr lang="en-US" dirty="0"/>
              <a:t>$30/</a:t>
            </a:r>
            <a:r>
              <a:rPr lang="en-US" dirty="0" err="1"/>
              <a:t>MWt</a:t>
            </a:r>
            <a:endParaRPr lang="en-US" dirty="0"/>
          </a:p>
          <a:p>
            <a:r>
              <a:rPr lang="en-US" b="1" dirty="0"/>
              <a:t>Battery </a:t>
            </a:r>
            <a:r>
              <a:rPr lang="en-US" dirty="0"/>
              <a:t>stores electricity</a:t>
            </a:r>
          </a:p>
          <a:p>
            <a:pPr lvl="1"/>
            <a:r>
              <a:rPr lang="en-US" dirty="0"/>
              <a:t>Assuming only CAPEX (capital expenditures) cost</a:t>
            </a:r>
          </a:p>
          <a:p>
            <a:pPr lvl="2"/>
            <a:r>
              <a:rPr lang="en-US" dirty="0"/>
              <a:t>$151/MWe</a:t>
            </a:r>
          </a:p>
        </p:txBody>
      </p:sp>
      <p:pic>
        <p:nvPicPr>
          <p:cNvPr id="6" name="Picture 5">
            <a:extLst>
              <a:ext uri="{FF2B5EF4-FFF2-40B4-BE49-F238E27FC236}">
                <a16:creationId xmlns:a16="http://schemas.microsoft.com/office/drawing/2014/main" id="{2177823D-8493-249D-CE58-FE30BE59D6C7}"/>
              </a:ext>
            </a:extLst>
          </p:cNvPr>
          <p:cNvPicPr>
            <a:picLocks noChangeAspect="1"/>
          </p:cNvPicPr>
          <p:nvPr/>
        </p:nvPicPr>
        <p:blipFill>
          <a:blip r:embed="rId2"/>
          <a:stretch>
            <a:fillRect/>
          </a:stretch>
        </p:blipFill>
        <p:spPr>
          <a:xfrm>
            <a:off x="364042" y="1797380"/>
            <a:ext cx="5695950" cy="13801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436B559-34BC-691C-C363-9CE04AFF0F10}"/>
              </a:ext>
            </a:extLst>
          </p:cNvPr>
          <p:cNvPicPr>
            <a:picLocks noChangeAspect="1"/>
          </p:cNvPicPr>
          <p:nvPr/>
        </p:nvPicPr>
        <p:blipFill>
          <a:blip r:embed="rId3"/>
          <a:stretch>
            <a:fillRect/>
          </a:stretch>
        </p:blipFill>
        <p:spPr>
          <a:xfrm>
            <a:off x="407917" y="3473780"/>
            <a:ext cx="4450405" cy="152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Content Placeholder 2">
            <a:extLst>
              <a:ext uri="{FF2B5EF4-FFF2-40B4-BE49-F238E27FC236}">
                <a16:creationId xmlns:a16="http://schemas.microsoft.com/office/drawing/2014/main" id="{2824E42F-3B92-CD72-A34B-A21B4017CFD1}"/>
              </a:ext>
            </a:extLst>
          </p:cNvPr>
          <p:cNvSpPr txBox="1">
            <a:spLocks/>
          </p:cNvSpPr>
          <p:nvPr/>
        </p:nvSpPr>
        <p:spPr>
          <a:xfrm>
            <a:off x="331717" y="1450601"/>
            <a:ext cx="6583135" cy="565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A651"/>
              </a:buClr>
              <a:buFont typeface="Arial" panose="020B0604020202020204" pitchFamily="34" charset="0"/>
              <a:buChar char="•"/>
              <a:defRPr sz="2800" kern="1200">
                <a:solidFill>
                  <a:srgbClr val="01597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A651"/>
              </a:buClr>
              <a:buFont typeface="Arial" panose="020B0604020202020204" pitchFamily="34" charset="0"/>
              <a:buChar char="•"/>
              <a:defRPr sz="2400" kern="1200">
                <a:solidFill>
                  <a:srgbClr val="015976"/>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A651"/>
              </a:buClr>
              <a:buFont typeface="Arial" panose="020B0604020202020204" pitchFamily="34" charset="0"/>
              <a:buChar char="•"/>
              <a:defRPr sz="2000" kern="1200">
                <a:solidFill>
                  <a:srgbClr val="015976"/>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tx1"/>
                </a:solidFill>
                <a:latin typeface="Courier New" panose="02070309020205020404" pitchFamily="49" charset="0"/>
                <a:cs typeface="Courier New" panose="02070309020205020404" pitchFamily="49" charset="0"/>
              </a:rPr>
              <a:t>HERON\tests\workshop\wind\heron_input_storage.xml</a:t>
            </a:r>
          </a:p>
        </p:txBody>
      </p:sp>
    </p:spTree>
    <p:extLst>
      <p:ext uri="{BB962C8B-B14F-4D97-AF65-F5344CB8AC3E}">
        <p14:creationId xmlns:p14="http://schemas.microsoft.com/office/powerpoint/2010/main" val="1682347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92E22FCD-F1D7-75BE-D2C7-59BDBA889D2B}"/>
              </a:ext>
            </a:extLst>
          </p:cNvPr>
          <p:cNvPicPr>
            <a:picLocks noChangeAspect="1"/>
          </p:cNvPicPr>
          <p:nvPr/>
        </p:nvPicPr>
        <p:blipFill>
          <a:blip r:embed="rId2"/>
          <a:stretch>
            <a:fillRect/>
          </a:stretch>
        </p:blipFill>
        <p:spPr>
          <a:xfrm>
            <a:off x="5141165" y="5424794"/>
            <a:ext cx="4383651" cy="8174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2" name="Picture 31">
            <a:extLst>
              <a:ext uri="{FF2B5EF4-FFF2-40B4-BE49-F238E27FC236}">
                <a16:creationId xmlns:a16="http://schemas.microsoft.com/office/drawing/2014/main" id="{7B90E8B1-FF9A-367F-16EA-1C56F2F1A347}"/>
              </a:ext>
            </a:extLst>
          </p:cNvPr>
          <p:cNvPicPr>
            <a:picLocks noChangeAspect="1"/>
          </p:cNvPicPr>
          <p:nvPr/>
        </p:nvPicPr>
        <p:blipFill>
          <a:blip r:embed="rId3"/>
          <a:stretch>
            <a:fillRect/>
          </a:stretch>
        </p:blipFill>
        <p:spPr>
          <a:xfrm>
            <a:off x="5141165" y="4536007"/>
            <a:ext cx="4276531" cy="7782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0" name="Picture 29">
            <a:extLst>
              <a:ext uri="{FF2B5EF4-FFF2-40B4-BE49-F238E27FC236}">
                <a16:creationId xmlns:a16="http://schemas.microsoft.com/office/drawing/2014/main" id="{C8698789-8DAF-8307-A8A5-7B0E4788CD54}"/>
              </a:ext>
            </a:extLst>
          </p:cNvPr>
          <p:cNvPicPr>
            <a:picLocks noChangeAspect="1"/>
          </p:cNvPicPr>
          <p:nvPr/>
        </p:nvPicPr>
        <p:blipFill>
          <a:blip r:embed="rId4"/>
          <a:stretch>
            <a:fillRect/>
          </a:stretch>
        </p:blipFill>
        <p:spPr>
          <a:xfrm>
            <a:off x="5146854" y="3670488"/>
            <a:ext cx="4332672" cy="7706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Picture 27">
            <a:extLst>
              <a:ext uri="{FF2B5EF4-FFF2-40B4-BE49-F238E27FC236}">
                <a16:creationId xmlns:a16="http://schemas.microsoft.com/office/drawing/2014/main" id="{0694857E-FFE3-8DD8-95B9-33E55B89C2FB}"/>
              </a:ext>
            </a:extLst>
          </p:cNvPr>
          <p:cNvPicPr>
            <a:picLocks noChangeAspect="1"/>
          </p:cNvPicPr>
          <p:nvPr/>
        </p:nvPicPr>
        <p:blipFill>
          <a:blip r:embed="rId5"/>
          <a:stretch>
            <a:fillRect/>
          </a:stretch>
        </p:blipFill>
        <p:spPr>
          <a:xfrm>
            <a:off x="5143904" y="2845875"/>
            <a:ext cx="4119563" cy="722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D9910F79-5A24-3461-6234-E8F9AA540350}"/>
              </a:ext>
            </a:extLst>
          </p:cNvPr>
          <p:cNvSpPr>
            <a:spLocks noGrp="1"/>
          </p:cNvSpPr>
          <p:nvPr>
            <p:ph type="title"/>
          </p:nvPr>
        </p:nvSpPr>
        <p:spPr/>
        <p:txBody>
          <a:bodyPr/>
          <a:lstStyle/>
          <a:p>
            <a:r>
              <a:rPr lang="en-US" dirty="0"/>
              <a:t>Running in Debug Mode</a:t>
            </a:r>
          </a:p>
        </p:txBody>
      </p:sp>
      <p:sp>
        <p:nvSpPr>
          <p:cNvPr id="3" name="Content Placeholder 2">
            <a:extLst>
              <a:ext uri="{FF2B5EF4-FFF2-40B4-BE49-F238E27FC236}">
                <a16:creationId xmlns:a16="http://schemas.microsoft.com/office/drawing/2014/main" id="{4C9DAD92-1606-5C5A-DB6E-69A4C6CFF48B}"/>
              </a:ext>
            </a:extLst>
          </p:cNvPr>
          <p:cNvSpPr>
            <a:spLocks noGrp="1"/>
          </p:cNvSpPr>
          <p:nvPr>
            <p:ph idx="1"/>
          </p:nvPr>
        </p:nvSpPr>
        <p:spPr>
          <a:xfrm>
            <a:off x="220374" y="1164414"/>
            <a:ext cx="4741273" cy="5236386"/>
          </a:xfrm>
        </p:spPr>
        <p:txBody>
          <a:bodyPr>
            <a:normAutofit/>
          </a:bodyPr>
          <a:lstStyle/>
          <a:p>
            <a:r>
              <a:rPr lang="en-US" dirty="0"/>
              <a:t>Run HERON, then outer.xml:</a:t>
            </a:r>
          </a:p>
          <a:p>
            <a:pPr marL="514350" indent="-514350">
              <a:buFont typeface="+mj-lt"/>
              <a:buAutoNum type="arabicPeriod"/>
            </a:pPr>
            <a:endParaRPr lang="en-US" dirty="0"/>
          </a:p>
          <a:p>
            <a:pPr marL="0" indent="0">
              <a:buNone/>
            </a:pPr>
            <a:endParaRPr lang="en-US" dirty="0"/>
          </a:p>
          <a:p>
            <a:r>
              <a:rPr lang="en-US" dirty="0"/>
              <a:t>Things to try in debug mode:</a:t>
            </a:r>
          </a:p>
          <a:p>
            <a:pPr marL="971550" lvl="1" indent="-514350">
              <a:buFont typeface="+mj-lt"/>
              <a:buAutoNum type="arabicParenR"/>
            </a:pPr>
            <a:r>
              <a:rPr lang="en-US" sz="2000" dirty="0"/>
              <a:t>Component sizes:</a:t>
            </a:r>
          </a:p>
          <a:p>
            <a:pPr lvl="2"/>
            <a:r>
              <a:rPr lang="en-US" sz="1600" dirty="0"/>
              <a:t>Wind = 30; Reactor = 20 </a:t>
            </a:r>
          </a:p>
          <a:p>
            <a:pPr lvl="2"/>
            <a:r>
              <a:rPr lang="en-US" sz="1600" dirty="0"/>
              <a:t>TES  = 30; Battery = 30</a:t>
            </a:r>
          </a:p>
          <a:p>
            <a:pPr marL="971550" lvl="1" indent="-514350">
              <a:buFont typeface="+mj-lt"/>
              <a:buAutoNum type="arabicParenR"/>
            </a:pPr>
            <a:r>
              <a:rPr lang="en-US" sz="2000" dirty="0"/>
              <a:t>Switch Reactor to </a:t>
            </a:r>
            <a:r>
              <a:rPr lang="en-US" sz="2000" dirty="0">
                <a:latin typeface="Courier New" panose="02070309020205020404" pitchFamily="49" charset="0"/>
                <a:cs typeface="Courier New" panose="02070309020205020404" pitchFamily="49" charset="0"/>
              </a:rPr>
              <a:t>dispatch=“independent” </a:t>
            </a:r>
            <a:r>
              <a:rPr lang="en-US" sz="2000" dirty="0"/>
              <a:t>or </a:t>
            </a:r>
            <a:r>
              <a:rPr lang="en-US" sz="2000" dirty="0">
                <a:latin typeface="Courier New" panose="02070309020205020404" pitchFamily="49" charset="0"/>
                <a:cs typeface="Courier New" panose="02070309020205020404" pitchFamily="49" charset="0"/>
              </a:rPr>
              <a:t>dispatch=“fixed” </a:t>
            </a:r>
          </a:p>
          <a:p>
            <a:r>
              <a:rPr lang="en-US" sz="2000" dirty="0"/>
              <a:t>Pause here – Check Network plot!</a:t>
            </a:r>
          </a:p>
          <a:p>
            <a:pPr marL="800100" lvl="1" indent="-342900">
              <a:buFont typeface="+mj-lt"/>
              <a:buAutoNum type="arabicParenR"/>
            </a:pPr>
            <a:endParaRPr lang="en-US" sz="1500" dirty="0">
              <a:effectLst/>
              <a:latin typeface="Courier New" panose="02070309020205020404" pitchFamily="49" charset="0"/>
              <a:ea typeface="Calibri" panose="020F0502020204030204" pitchFamily="34" charset="0"/>
              <a:cs typeface="Courier New" panose="02070309020205020404" pitchFamily="49" charset="0"/>
            </a:endParaRPr>
          </a:p>
          <a:p>
            <a:pPr lvl="1"/>
            <a:endParaRPr lang="en-US" dirty="0"/>
          </a:p>
        </p:txBody>
      </p:sp>
      <p:pic>
        <p:nvPicPr>
          <p:cNvPr id="6" name="Picture 5">
            <a:extLst>
              <a:ext uri="{FF2B5EF4-FFF2-40B4-BE49-F238E27FC236}">
                <a16:creationId xmlns:a16="http://schemas.microsoft.com/office/drawing/2014/main" id="{37525891-F7D8-56A4-2BEE-A17139862934}"/>
              </a:ext>
            </a:extLst>
          </p:cNvPr>
          <p:cNvPicPr>
            <a:picLocks noChangeAspect="1"/>
          </p:cNvPicPr>
          <p:nvPr/>
        </p:nvPicPr>
        <p:blipFill>
          <a:blip r:embed="rId6"/>
          <a:stretch>
            <a:fillRect/>
          </a:stretch>
        </p:blipFill>
        <p:spPr>
          <a:xfrm>
            <a:off x="381000" y="2047062"/>
            <a:ext cx="4286250" cy="885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7C95BD64-7B6C-68A8-7469-61565DE4015D}"/>
              </a:ext>
            </a:extLst>
          </p:cNvPr>
          <p:cNvPicPr>
            <a:picLocks noChangeAspect="1"/>
          </p:cNvPicPr>
          <p:nvPr/>
        </p:nvPicPr>
        <p:blipFill>
          <a:blip r:embed="rId7"/>
          <a:stretch>
            <a:fillRect/>
          </a:stretch>
        </p:blipFill>
        <p:spPr>
          <a:xfrm>
            <a:off x="5943600" y="1447100"/>
            <a:ext cx="4362450" cy="10953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Content Placeholder 2">
            <a:extLst>
              <a:ext uri="{FF2B5EF4-FFF2-40B4-BE49-F238E27FC236}">
                <a16:creationId xmlns:a16="http://schemas.microsoft.com/office/drawing/2014/main" id="{E6A11DAA-12EB-C21D-FA42-82DC6EB76B1A}"/>
              </a:ext>
            </a:extLst>
          </p:cNvPr>
          <p:cNvSpPr txBox="1">
            <a:spLocks/>
          </p:cNvSpPr>
          <p:nvPr/>
        </p:nvSpPr>
        <p:spPr>
          <a:xfrm>
            <a:off x="5867400" y="1164414"/>
            <a:ext cx="6583135" cy="565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A651"/>
              </a:buClr>
              <a:buFont typeface="Arial" panose="020B0604020202020204" pitchFamily="34" charset="0"/>
              <a:buChar char="•"/>
              <a:defRPr sz="2800" kern="1200">
                <a:solidFill>
                  <a:srgbClr val="01597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A651"/>
              </a:buClr>
              <a:buFont typeface="Arial" panose="020B0604020202020204" pitchFamily="34" charset="0"/>
              <a:buChar char="•"/>
              <a:defRPr sz="2400" kern="1200">
                <a:solidFill>
                  <a:srgbClr val="015976"/>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A651"/>
              </a:buClr>
              <a:buFont typeface="Arial" panose="020B0604020202020204" pitchFamily="34" charset="0"/>
              <a:buChar char="•"/>
              <a:defRPr sz="2000" kern="1200">
                <a:solidFill>
                  <a:srgbClr val="015976"/>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tx1"/>
                </a:solidFill>
                <a:latin typeface="Courier New" panose="02070309020205020404" pitchFamily="49" charset="0"/>
                <a:cs typeface="Courier New" panose="02070309020205020404" pitchFamily="49" charset="0"/>
              </a:rPr>
              <a:t>HERON\tests\workshop\wind\heron_input_storage.xml</a:t>
            </a:r>
          </a:p>
        </p:txBody>
      </p:sp>
      <p:cxnSp>
        <p:nvCxnSpPr>
          <p:cNvPr id="11" name="Straight Arrow Connector 10">
            <a:extLst>
              <a:ext uri="{FF2B5EF4-FFF2-40B4-BE49-F238E27FC236}">
                <a16:creationId xmlns:a16="http://schemas.microsoft.com/office/drawing/2014/main" id="{0F7ED805-21E9-C917-48B1-86B9ED3B6D1B}"/>
              </a:ext>
            </a:extLst>
          </p:cNvPr>
          <p:cNvCxnSpPr>
            <a:cxnSpLocks/>
          </p:cNvCxnSpPr>
          <p:nvPr/>
        </p:nvCxnSpPr>
        <p:spPr>
          <a:xfrm>
            <a:off x="6248400" y="2035033"/>
            <a:ext cx="517668" cy="525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44C255A-0C29-5A6B-755F-7360AFFD8870}"/>
              </a:ext>
            </a:extLst>
          </p:cNvPr>
          <p:cNvCxnSpPr>
            <a:cxnSpLocks/>
          </p:cNvCxnSpPr>
          <p:nvPr/>
        </p:nvCxnSpPr>
        <p:spPr>
          <a:xfrm flipH="1">
            <a:off x="7956264" y="2904911"/>
            <a:ext cx="228600" cy="3769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C2FC5F2-A780-CF6D-1229-5D4AA710D3A3}"/>
              </a:ext>
            </a:extLst>
          </p:cNvPr>
          <p:cNvCxnSpPr>
            <a:cxnSpLocks/>
          </p:cNvCxnSpPr>
          <p:nvPr/>
        </p:nvCxnSpPr>
        <p:spPr>
          <a:xfrm flipH="1">
            <a:off x="8014405" y="3762119"/>
            <a:ext cx="228600" cy="3769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3D8F845-40BD-464A-7CD7-E9956D566494}"/>
              </a:ext>
            </a:extLst>
          </p:cNvPr>
          <p:cNvCxnSpPr>
            <a:cxnSpLocks/>
          </p:cNvCxnSpPr>
          <p:nvPr/>
        </p:nvCxnSpPr>
        <p:spPr>
          <a:xfrm flipH="1">
            <a:off x="8010525" y="4648200"/>
            <a:ext cx="228600" cy="3769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93CB2AB-1335-0A59-2C56-8C3C0FC8D346}"/>
              </a:ext>
            </a:extLst>
          </p:cNvPr>
          <p:cNvCxnSpPr>
            <a:cxnSpLocks/>
          </p:cNvCxnSpPr>
          <p:nvPr/>
        </p:nvCxnSpPr>
        <p:spPr>
          <a:xfrm flipH="1">
            <a:off x="8085312" y="5537129"/>
            <a:ext cx="228600" cy="3769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8E3E163-D13C-03DE-060B-66AF477AE833}"/>
              </a:ext>
            </a:extLst>
          </p:cNvPr>
          <p:cNvCxnSpPr/>
          <p:nvPr/>
        </p:nvCxnSpPr>
        <p:spPr>
          <a:xfrm>
            <a:off x="8313912" y="3950589"/>
            <a:ext cx="5684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891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0F79-5A24-3461-6234-E8F9AA540350}"/>
              </a:ext>
            </a:extLst>
          </p:cNvPr>
          <p:cNvSpPr>
            <a:spLocks noGrp="1"/>
          </p:cNvSpPr>
          <p:nvPr>
            <p:ph type="title"/>
          </p:nvPr>
        </p:nvSpPr>
        <p:spPr/>
        <p:txBody>
          <a:bodyPr/>
          <a:lstStyle/>
          <a:p>
            <a:r>
              <a:rPr lang="en-US" dirty="0"/>
              <a:t>Running in Debug Mode</a:t>
            </a:r>
          </a:p>
        </p:txBody>
      </p:sp>
      <p:sp>
        <p:nvSpPr>
          <p:cNvPr id="3" name="Content Placeholder 2">
            <a:extLst>
              <a:ext uri="{FF2B5EF4-FFF2-40B4-BE49-F238E27FC236}">
                <a16:creationId xmlns:a16="http://schemas.microsoft.com/office/drawing/2014/main" id="{4C9DAD92-1606-5C5A-DB6E-69A4C6CFF48B}"/>
              </a:ext>
            </a:extLst>
          </p:cNvPr>
          <p:cNvSpPr>
            <a:spLocks noGrp="1"/>
          </p:cNvSpPr>
          <p:nvPr>
            <p:ph idx="1"/>
          </p:nvPr>
        </p:nvSpPr>
        <p:spPr>
          <a:xfrm>
            <a:off x="220374" y="1164414"/>
            <a:ext cx="4741273" cy="5236386"/>
          </a:xfrm>
        </p:spPr>
        <p:txBody>
          <a:bodyPr>
            <a:normAutofit/>
          </a:bodyPr>
          <a:lstStyle/>
          <a:p>
            <a:r>
              <a:rPr lang="en-US" dirty="0"/>
              <a:t>Run HERON, then outer.xml:</a:t>
            </a:r>
          </a:p>
          <a:p>
            <a:pPr marL="514350" indent="-514350">
              <a:buFont typeface="+mj-lt"/>
              <a:buAutoNum type="arabicPeriod"/>
            </a:pPr>
            <a:endParaRPr lang="en-US" dirty="0"/>
          </a:p>
          <a:p>
            <a:pPr marL="0" indent="0">
              <a:buNone/>
            </a:pPr>
            <a:endParaRPr lang="en-US" dirty="0"/>
          </a:p>
          <a:p>
            <a:r>
              <a:rPr lang="en-US" dirty="0"/>
              <a:t>Things to try in debug mode:</a:t>
            </a:r>
          </a:p>
          <a:p>
            <a:pPr marL="971550" lvl="1" indent="-514350">
              <a:buFont typeface="+mj-lt"/>
              <a:buAutoNum type="arabicParenR"/>
            </a:pPr>
            <a:r>
              <a:rPr lang="en-US" sz="2000" dirty="0"/>
              <a:t>Component sizes:</a:t>
            </a:r>
          </a:p>
          <a:p>
            <a:pPr lvl="2"/>
            <a:r>
              <a:rPr lang="en-US" sz="1600" dirty="0"/>
              <a:t>Wind = 30; Reactor = 20 </a:t>
            </a:r>
          </a:p>
          <a:p>
            <a:pPr lvl="2"/>
            <a:r>
              <a:rPr lang="en-US" sz="1600" dirty="0"/>
              <a:t>TES  = 30; Battery = 30</a:t>
            </a:r>
          </a:p>
          <a:p>
            <a:pPr marL="971550" lvl="1" indent="-514350">
              <a:buFont typeface="+mj-lt"/>
              <a:buAutoNum type="arabicParenR"/>
            </a:pPr>
            <a:r>
              <a:rPr lang="en-US" sz="2000" dirty="0"/>
              <a:t>Switch Reactor to </a:t>
            </a:r>
            <a:r>
              <a:rPr lang="en-US" sz="2000" dirty="0">
                <a:latin typeface="Courier New" panose="02070309020205020404" pitchFamily="49" charset="0"/>
                <a:cs typeface="Courier New" panose="02070309020205020404" pitchFamily="49" charset="0"/>
              </a:rPr>
              <a:t>dispatch=“independent” </a:t>
            </a:r>
            <a:r>
              <a:rPr lang="en-US" sz="2000" dirty="0"/>
              <a:t>or </a:t>
            </a:r>
            <a:r>
              <a:rPr lang="en-US" sz="2000" dirty="0">
                <a:latin typeface="Courier New" panose="02070309020205020404" pitchFamily="49" charset="0"/>
                <a:cs typeface="Courier New" panose="02070309020205020404" pitchFamily="49" charset="0"/>
              </a:rPr>
              <a:t>dispatch=“fixed” </a:t>
            </a:r>
          </a:p>
          <a:p>
            <a:pPr marL="800100" lvl="1" indent="-342900">
              <a:buFont typeface="+mj-lt"/>
              <a:buAutoNum type="arabicParenR"/>
            </a:pPr>
            <a:endParaRPr lang="en-US" sz="1500" dirty="0">
              <a:effectLst/>
              <a:latin typeface="Courier New" panose="02070309020205020404" pitchFamily="49" charset="0"/>
              <a:ea typeface="Calibri" panose="020F0502020204030204" pitchFamily="34" charset="0"/>
              <a:cs typeface="Courier New" panose="02070309020205020404" pitchFamily="49" charset="0"/>
            </a:endParaRPr>
          </a:p>
          <a:p>
            <a:pPr lvl="1"/>
            <a:endParaRPr lang="en-US" dirty="0"/>
          </a:p>
        </p:txBody>
      </p:sp>
      <p:pic>
        <p:nvPicPr>
          <p:cNvPr id="6" name="Picture 5">
            <a:extLst>
              <a:ext uri="{FF2B5EF4-FFF2-40B4-BE49-F238E27FC236}">
                <a16:creationId xmlns:a16="http://schemas.microsoft.com/office/drawing/2014/main" id="{37525891-F7D8-56A4-2BEE-A17139862934}"/>
              </a:ext>
            </a:extLst>
          </p:cNvPr>
          <p:cNvPicPr>
            <a:picLocks noChangeAspect="1"/>
          </p:cNvPicPr>
          <p:nvPr/>
        </p:nvPicPr>
        <p:blipFill>
          <a:blip r:embed="rId2"/>
          <a:stretch>
            <a:fillRect/>
          </a:stretch>
        </p:blipFill>
        <p:spPr>
          <a:xfrm>
            <a:off x="381000" y="2047062"/>
            <a:ext cx="4286250" cy="885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Content Placeholder 2">
            <a:extLst>
              <a:ext uri="{FF2B5EF4-FFF2-40B4-BE49-F238E27FC236}">
                <a16:creationId xmlns:a16="http://schemas.microsoft.com/office/drawing/2014/main" id="{E6A11DAA-12EB-C21D-FA42-82DC6EB76B1A}"/>
              </a:ext>
            </a:extLst>
          </p:cNvPr>
          <p:cNvSpPr txBox="1">
            <a:spLocks/>
          </p:cNvSpPr>
          <p:nvPr/>
        </p:nvSpPr>
        <p:spPr>
          <a:xfrm>
            <a:off x="5867400" y="1164414"/>
            <a:ext cx="6583135" cy="565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A651"/>
              </a:buClr>
              <a:buFont typeface="Arial" panose="020B0604020202020204" pitchFamily="34" charset="0"/>
              <a:buChar char="•"/>
              <a:defRPr sz="2800" kern="1200">
                <a:solidFill>
                  <a:srgbClr val="01597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A651"/>
              </a:buClr>
              <a:buFont typeface="Arial" panose="020B0604020202020204" pitchFamily="34" charset="0"/>
              <a:buChar char="•"/>
              <a:defRPr sz="2400" kern="1200">
                <a:solidFill>
                  <a:srgbClr val="015976"/>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A651"/>
              </a:buClr>
              <a:buFont typeface="Arial" panose="020B0604020202020204" pitchFamily="34" charset="0"/>
              <a:buChar char="•"/>
              <a:defRPr sz="2000" kern="1200">
                <a:solidFill>
                  <a:srgbClr val="015976"/>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tx1"/>
                </a:solidFill>
                <a:latin typeface="Courier New" panose="02070309020205020404" pitchFamily="49" charset="0"/>
                <a:cs typeface="Courier New" panose="02070309020205020404" pitchFamily="49" charset="0"/>
              </a:rPr>
              <a:t>HERON\tests\workshop\wind\network.png</a:t>
            </a:r>
          </a:p>
        </p:txBody>
      </p:sp>
      <p:pic>
        <p:nvPicPr>
          <p:cNvPr id="5" name="Picture 4" descr="Diagram&#10;&#10;Description automatically generated">
            <a:extLst>
              <a:ext uri="{FF2B5EF4-FFF2-40B4-BE49-F238E27FC236}">
                <a16:creationId xmlns:a16="http://schemas.microsoft.com/office/drawing/2014/main" id="{C1AFD384-A60E-32BC-E552-6AAA9373AA58}"/>
              </a:ext>
            </a:extLst>
          </p:cNvPr>
          <p:cNvPicPr>
            <a:picLocks noChangeAspect="1"/>
          </p:cNvPicPr>
          <p:nvPr/>
        </p:nvPicPr>
        <p:blipFill>
          <a:blip r:embed="rId3"/>
          <a:stretch>
            <a:fillRect/>
          </a:stretch>
        </p:blipFill>
        <p:spPr>
          <a:xfrm>
            <a:off x="5791200" y="1524000"/>
            <a:ext cx="4120546" cy="46893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7637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0F79-5A24-3461-6234-E8F9AA540350}"/>
              </a:ext>
            </a:extLst>
          </p:cNvPr>
          <p:cNvSpPr>
            <a:spLocks noGrp="1"/>
          </p:cNvSpPr>
          <p:nvPr>
            <p:ph type="title"/>
          </p:nvPr>
        </p:nvSpPr>
        <p:spPr/>
        <p:txBody>
          <a:bodyPr/>
          <a:lstStyle/>
          <a:p>
            <a:r>
              <a:rPr lang="en-US" dirty="0"/>
              <a:t>Running in Debug Mode</a:t>
            </a:r>
          </a:p>
        </p:txBody>
      </p:sp>
      <p:sp>
        <p:nvSpPr>
          <p:cNvPr id="22" name="Content Placeholder 2">
            <a:extLst>
              <a:ext uri="{FF2B5EF4-FFF2-40B4-BE49-F238E27FC236}">
                <a16:creationId xmlns:a16="http://schemas.microsoft.com/office/drawing/2014/main" id="{A052B83C-C833-AC27-E321-918CFFC78DB7}"/>
              </a:ext>
            </a:extLst>
          </p:cNvPr>
          <p:cNvSpPr>
            <a:spLocks noGrp="1"/>
          </p:cNvSpPr>
          <p:nvPr>
            <p:ph idx="1"/>
          </p:nvPr>
        </p:nvSpPr>
        <p:spPr>
          <a:xfrm>
            <a:off x="838692" y="1508345"/>
            <a:ext cx="3987472" cy="486451"/>
          </a:xfrm>
        </p:spPr>
        <p:txBody>
          <a:bodyPr>
            <a:normAutofit fontScale="85000" lnSpcReduction="10000"/>
          </a:bodyPr>
          <a:lstStyle/>
          <a:p>
            <a:pPr marL="0" indent="0">
              <a:buNone/>
            </a:pPr>
            <a:r>
              <a:rPr lang="en-US" sz="2000" dirty="0"/>
              <a:t>Stochastic History for Single Cluster</a:t>
            </a:r>
          </a:p>
        </p:txBody>
      </p:sp>
      <p:sp>
        <p:nvSpPr>
          <p:cNvPr id="25" name="Content Placeholder 2">
            <a:extLst>
              <a:ext uri="{FF2B5EF4-FFF2-40B4-BE49-F238E27FC236}">
                <a16:creationId xmlns:a16="http://schemas.microsoft.com/office/drawing/2014/main" id="{2811842A-DCAD-5B2F-F020-4F39788FF774}"/>
              </a:ext>
            </a:extLst>
          </p:cNvPr>
          <p:cNvSpPr txBox="1">
            <a:spLocks/>
          </p:cNvSpPr>
          <p:nvPr/>
        </p:nvSpPr>
        <p:spPr>
          <a:xfrm>
            <a:off x="6850044" y="1431115"/>
            <a:ext cx="3987472" cy="4864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A651"/>
              </a:buClr>
              <a:buFont typeface="Arial" panose="020B0604020202020204" pitchFamily="34" charset="0"/>
              <a:buChar char="•"/>
              <a:defRPr sz="2800" kern="1200">
                <a:solidFill>
                  <a:srgbClr val="01597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A651"/>
              </a:buClr>
              <a:buFont typeface="Arial" panose="020B0604020202020204" pitchFamily="34" charset="0"/>
              <a:buChar char="•"/>
              <a:defRPr sz="2400" kern="1200">
                <a:solidFill>
                  <a:srgbClr val="015976"/>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A651"/>
              </a:buClr>
              <a:buFont typeface="Arial" panose="020B0604020202020204" pitchFamily="34" charset="0"/>
              <a:buChar char="•"/>
              <a:defRPr sz="2000" kern="1200">
                <a:solidFill>
                  <a:srgbClr val="015976"/>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Dispatch of Heat and Electricity</a:t>
            </a:r>
          </a:p>
        </p:txBody>
      </p:sp>
      <p:sp>
        <p:nvSpPr>
          <p:cNvPr id="3" name="Content Placeholder 2">
            <a:extLst>
              <a:ext uri="{FF2B5EF4-FFF2-40B4-BE49-F238E27FC236}">
                <a16:creationId xmlns:a16="http://schemas.microsoft.com/office/drawing/2014/main" id="{430F7191-667D-C7CF-2140-6F5DC12B8130}"/>
              </a:ext>
            </a:extLst>
          </p:cNvPr>
          <p:cNvSpPr txBox="1">
            <a:spLocks/>
          </p:cNvSpPr>
          <p:nvPr/>
        </p:nvSpPr>
        <p:spPr>
          <a:xfrm>
            <a:off x="266909" y="1053949"/>
            <a:ext cx="6583135" cy="565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A651"/>
              </a:buClr>
              <a:buFont typeface="Arial" panose="020B0604020202020204" pitchFamily="34" charset="0"/>
              <a:buChar char="•"/>
              <a:defRPr sz="2800" kern="1200">
                <a:solidFill>
                  <a:srgbClr val="01597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A651"/>
              </a:buClr>
              <a:buFont typeface="Arial" panose="020B0604020202020204" pitchFamily="34" charset="0"/>
              <a:buChar char="•"/>
              <a:defRPr sz="2400" kern="1200">
                <a:solidFill>
                  <a:srgbClr val="015976"/>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A651"/>
              </a:buClr>
              <a:buFont typeface="Arial" panose="020B0604020202020204" pitchFamily="34" charset="0"/>
              <a:buChar char="•"/>
              <a:defRPr sz="2000" kern="1200">
                <a:solidFill>
                  <a:srgbClr val="015976"/>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tx1"/>
                </a:solidFill>
                <a:latin typeface="Courier New" panose="02070309020205020404" pitchFamily="49" charset="0"/>
                <a:cs typeface="Courier New" panose="02070309020205020404" pitchFamily="49" charset="0"/>
              </a:rPr>
              <a:t>HERON\tests\workshop\wind\</a:t>
            </a:r>
            <a:r>
              <a:rPr lang="en-US" sz="1400" b="1" dirty="0" err="1">
                <a:solidFill>
                  <a:schemeClr val="tx1"/>
                </a:solidFill>
                <a:latin typeface="Courier New" panose="02070309020205020404" pitchFamily="49" charset="0"/>
                <a:cs typeface="Courier New" panose="02070309020205020404" pitchFamily="49" charset="0"/>
              </a:rPr>
              <a:t>npp_wind_storage_o</a:t>
            </a:r>
            <a:endParaRPr lang="en-US" sz="1400" b="1" dirty="0">
              <a:solidFill>
                <a:schemeClr val="tx1"/>
              </a:solidFill>
              <a:latin typeface="Courier New" panose="02070309020205020404" pitchFamily="49" charset="0"/>
              <a:cs typeface="Courier New" panose="02070309020205020404" pitchFamily="49" charset="0"/>
            </a:endParaRPr>
          </a:p>
        </p:txBody>
      </p:sp>
      <p:pic>
        <p:nvPicPr>
          <p:cNvPr id="6" name="Picture 5" descr="Chart, line chart&#10;&#10;Description automatically generated">
            <a:extLst>
              <a:ext uri="{FF2B5EF4-FFF2-40B4-BE49-F238E27FC236}">
                <a16:creationId xmlns:a16="http://schemas.microsoft.com/office/drawing/2014/main" id="{B742E03F-4775-6396-A0D9-EBD7A9D871B1}"/>
              </a:ext>
            </a:extLst>
          </p:cNvPr>
          <p:cNvPicPr>
            <a:picLocks noChangeAspect="1"/>
          </p:cNvPicPr>
          <p:nvPr/>
        </p:nvPicPr>
        <p:blipFill>
          <a:blip r:embed="rId2"/>
          <a:stretch>
            <a:fillRect/>
          </a:stretch>
        </p:blipFill>
        <p:spPr>
          <a:xfrm>
            <a:off x="266909" y="1819952"/>
            <a:ext cx="5624333" cy="3733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Chart, line chart&#10;&#10;Description automatically generated">
            <a:extLst>
              <a:ext uri="{FF2B5EF4-FFF2-40B4-BE49-F238E27FC236}">
                <a16:creationId xmlns:a16="http://schemas.microsoft.com/office/drawing/2014/main" id="{988FF0D7-45B5-0CD5-0B2D-C8E26DC8D8C9}"/>
              </a:ext>
            </a:extLst>
          </p:cNvPr>
          <p:cNvPicPr>
            <a:picLocks noChangeAspect="1"/>
          </p:cNvPicPr>
          <p:nvPr/>
        </p:nvPicPr>
        <p:blipFill>
          <a:blip r:embed="rId3"/>
          <a:stretch>
            <a:fillRect/>
          </a:stretch>
        </p:blipFill>
        <p:spPr>
          <a:xfrm>
            <a:off x="6096000" y="1819952"/>
            <a:ext cx="5624333" cy="37400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2DA98258-EC4C-581D-336E-0B8587E68D40}"/>
              </a:ext>
            </a:extLst>
          </p:cNvPr>
          <p:cNvSpPr txBox="1"/>
          <p:nvPr/>
        </p:nvSpPr>
        <p:spPr>
          <a:xfrm>
            <a:off x="6477000" y="5727145"/>
            <a:ext cx="6096982" cy="769441"/>
          </a:xfrm>
          <a:prstGeom prst="rect">
            <a:avLst/>
          </a:prstGeom>
          <a:noFill/>
        </p:spPr>
        <p:txBody>
          <a:bodyPr wrap="square">
            <a:spAutoFit/>
          </a:bodyPr>
          <a:lstStyle/>
          <a:p>
            <a:pPr marL="0" indent="0">
              <a:buFont typeface="Arial" panose="020B0604020202020204" pitchFamily="34" charset="0"/>
              <a:buNone/>
            </a:pPr>
            <a:r>
              <a:rPr lang="en-US" sz="1100" b="1" dirty="0">
                <a:solidFill>
                  <a:srgbClr val="015976"/>
                </a:solidFill>
                <a:latin typeface="Arial" panose="020B0604020202020204" pitchFamily="34" charset="0"/>
                <a:cs typeface="Arial" panose="020B0604020202020204" pitchFamily="34" charset="0"/>
              </a:rPr>
              <a:t>Wind      = 10 </a:t>
            </a:r>
            <a:r>
              <a:rPr lang="en-US" sz="1100" b="1" dirty="0" err="1">
                <a:solidFill>
                  <a:srgbClr val="015976"/>
                </a:solidFill>
                <a:latin typeface="Arial" panose="020B0604020202020204" pitchFamily="34" charset="0"/>
                <a:cs typeface="Arial" panose="020B0604020202020204" pitchFamily="34" charset="0"/>
              </a:rPr>
              <a:t>Gwe</a:t>
            </a:r>
            <a:endParaRPr lang="en-US" sz="1100" b="1" dirty="0">
              <a:solidFill>
                <a:srgbClr val="015976"/>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100" b="1" dirty="0">
                <a:solidFill>
                  <a:srgbClr val="015976"/>
                </a:solidFill>
                <a:latin typeface="Arial" panose="020B0604020202020204" pitchFamily="34" charset="0"/>
                <a:cs typeface="Arial" panose="020B0604020202020204" pitchFamily="34" charset="0"/>
              </a:rPr>
              <a:t>Reactor = 20 </a:t>
            </a:r>
            <a:r>
              <a:rPr lang="en-US" sz="1100" b="1" dirty="0" err="1">
                <a:solidFill>
                  <a:srgbClr val="015976"/>
                </a:solidFill>
                <a:latin typeface="Arial" panose="020B0604020202020204" pitchFamily="34" charset="0"/>
                <a:cs typeface="Arial" panose="020B0604020202020204" pitchFamily="34" charset="0"/>
              </a:rPr>
              <a:t>GWt</a:t>
            </a:r>
            <a:r>
              <a:rPr lang="en-US" sz="1100" b="1" dirty="0">
                <a:solidFill>
                  <a:srgbClr val="015976"/>
                </a:solidFill>
                <a:latin typeface="Arial" panose="020B0604020202020204" pitchFamily="34" charset="0"/>
                <a:cs typeface="Arial" panose="020B0604020202020204" pitchFamily="34" charset="0"/>
              </a:rPr>
              <a:t> (independent dispatch)</a:t>
            </a:r>
          </a:p>
          <a:p>
            <a:pPr marL="0" indent="0">
              <a:buFont typeface="Arial" panose="020B0604020202020204" pitchFamily="34" charset="0"/>
              <a:buNone/>
            </a:pPr>
            <a:r>
              <a:rPr lang="en-US" sz="1100" b="1" dirty="0">
                <a:solidFill>
                  <a:srgbClr val="015976"/>
                </a:solidFill>
                <a:latin typeface="Arial" panose="020B0604020202020204" pitchFamily="34" charset="0"/>
                <a:cs typeface="Arial" panose="020B0604020202020204" pitchFamily="34" charset="0"/>
              </a:rPr>
              <a:t>TES        = 5 </a:t>
            </a:r>
            <a:r>
              <a:rPr lang="en-US" sz="1100" b="1" dirty="0" err="1">
                <a:solidFill>
                  <a:srgbClr val="015976"/>
                </a:solidFill>
                <a:latin typeface="Arial" panose="020B0604020202020204" pitchFamily="34" charset="0"/>
                <a:cs typeface="Arial" panose="020B0604020202020204" pitchFamily="34" charset="0"/>
              </a:rPr>
              <a:t>GWt</a:t>
            </a:r>
            <a:endParaRPr lang="en-US" sz="1100" b="1" dirty="0">
              <a:solidFill>
                <a:srgbClr val="015976"/>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100" b="1" dirty="0">
                <a:solidFill>
                  <a:srgbClr val="015976"/>
                </a:solidFill>
                <a:latin typeface="Arial" panose="020B0604020202020204" pitchFamily="34" charset="0"/>
                <a:cs typeface="Arial" panose="020B0604020202020204" pitchFamily="34" charset="0"/>
              </a:rPr>
              <a:t>Battery  = 2 </a:t>
            </a:r>
            <a:r>
              <a:rPr lang="en-US" sz="1100" b="1" dirty="0" err="1">
                <a:solidFill>
                  <a:srgbClr val="015976"/>
                </a:solidFill>
                <a:latin typeface="Arial" panose="020B0604020202020204" pitchFamily="34" charset="0"/>
                <a:cs typeface="Arial" panose="020B0604020202020204" pitchFamily="34" charset="0"/>
              </a:rPr>
              <a:t>GWe</a:t>
            </a:r>
            <a:endParaRPr lang="en-US" sz="1100" b="1" dirty="0">
              <a:solidFill>
                <a:srgbClr val="01597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9509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3B2340E-CB6B-914C-91F7-027E2A97BF81}"/>
              </a:ext>
            </a:extLst>
          </p:cNvPr>
          <p:cNvSpPr>
            <a:spLocks noGrp="1"/>
          </p:cNvSpPr>
          <p:nvPr>
            <p:ph type="subTitle" idx="1"/>
          </p:nvPr>
        </p:nvSpPr>
        <p:spPr/>
        <p:txBody>
          <a:bodyPr/>
          <a:lstStyle/>
          <a:p>
            <a:r>
              <a:rPr lang="en-US" dirty="0"/>
              <a:t>Stronger Together (Sometimes)</a:t>
            </a:r>
          </a:p>
        </p:txBody>
      </p:sp>
      <p:sp>
        <p:nvSpPr>
          <p:cNvPr id="3" name="Title 2">
            <a:extLst>
              <a:ext uri="{FF2B5EF4-FFF2-40B4-BE49-F238E27FC236}">
                <a16:creationId xmlns:a16="http://schemas.microsoft.com/office/drawing/2014/main" id="{F06373C9-40C1-EC41-8BFA-835313EF5739}"/>
              </a:ext>
            </a:extLst>
          </p:cNvPr>
          <p:cNvSpPr>
            <a:spLocks noGrp="1"/>
          </p:cNvSpPr>
          <p:nvPr>
            <p:ph type="ctrTitle"/>
          </p:nvPr>
        </p:nvSpPr>
        <p:spPr/>
        <p:txBody>
          <a:bodyPr/>
          <a:lstStyle/>
          <a:p>
            <a:r>
              <a:rPr lang="en-US" dirty="0"/>
              <a:t>NPP and Wind</a:t>
            </a:r>
          </a:p>
        </p:txBody>
      </p:sp>
    </p:spTree>
    <p:extLst>
      <p:ext uri="{BB962C8B-B14F-4D97-AF65-F5344CB8AC3E}">
        <p14:creationId xmlns:p14="http://schemas.microsoft.com/office/powerpoint/2010/main" val="1429057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0F79-5A24-3461-6234-E8F9AA540350}"/>
              </a:ext>
            </a:extLst>
          </p:cNvPr>
          <p:cNvSpPr>
            <a:spLocks noGrp="1"/>
          </p:cNvSpPr>
          <p:nvPr>
            <p:ph type="title"/>
          </p:nvPr>
        </p:nvSpPr>
        <p:spPr/>
        <p:txBody>
          <a:bodyPr/>
          <a:lstStyle/>
          <a:p>
            <a:r>
              <a:rPr lang="en-US" dirty="0"/>
              <a:t>Doing a Full Sweep</a:t>
            </a:r>
          </a:p>
        </p:txBody>
      </p:sp>
      <p:sp>
        <p:nvSpPr>
          <p:cNvPr id="3" name="Content Placeholder 2">
            <a:extLst>
              <a:ext uri="{FF2B5EF4-FFF2-40B4-BE49-F238E27FC236}">
                <a16:creationId xmlns:a16="http://schemas.microsoft.com/office/drawing/2014/main" id="{4C9DAD92-1606-5C5A-DB6E-69A4C6CFF48B}"/>
              </a:ext>
            </a:extLst>
          </p:cNvPr>
          <p:cNvSpPr>
            <a:spLocks noGrp="1"/>
          </p:cNvSpPr>
          <p:nvPr>
            <p:ph idx="1"/>
          </p:nvPr>
        </p:nvSpPr>
        <p:spPr>
          <a:xfrm>
            <a:off x="220374" y="1164414"/>
            <a:ext cx="4741273" cy="5236386"/>
          </a:xfrm>
        </p:spPr>
        <p:txBody>
          <a:bodyPr>
            <a:normAutofit/>
          </a:bodyPr>
          <a:lstStyle/>
          <a:p>
            <a:r>
              <a:rPr lang="en-US" dirty="0"/>
              <a:t>Run HERON, then outer.xml:</a:t>
            </a:r>
          </a:p>
          <a:p>
            <a:pPr marL="514350" indent="-514350">
              <a:buFont typeface="+mj-lt"/>
              <a:buAutoNum type="arabicPeriod"/>
            </a:pPr>
            <a:endParaRPr lang="en-US" dirty="0"/>
          </a:p>
          <a:p>
            <a:pPr marL="0" indent="0">
              <a:buNone/>
            </a:pPr>
            <a:endParaRPr lang="en-US" dirty="0"/>
          </a:p>
          <a:p>
            <a:r>
              <a:rPr lang="en-US" dirty="0"/>
              <a:t>Things to change:</a:t>
            </a:r>
          </a:p>
          <a:p>
            <a:pPr marL="971550" lvl="1" indent="-514350">
              <a:buFont typeface="+mj-lt"/>
              <a:buAutoNum type="arabicParenR"/>
            </a:pPr>
            <a:r>
              <a:rPr lang="en-US" sz="2000" dirty="0"/>
              <a:t>Comment out the &lt;debug/&gt; line</a:t>
            </a:r>
          </a:p>
          <a:p>
            <a:pPr marL="971550" lvl="1" indent="-514350">
              <a:buFont typeface="+mj-lt"/>
              <a:buAutoNum type="arabicParenR"/>
            </a:pPr>
            <a:r>
              <a:rPr lang="en-US" sz="2000" dirty="0"/>
              <a:t>Input desired sweep values for:</a:t>
            </a:r>
          </a:p>
          <a:p>
            <a:pPr lvl="3"/>
            <a:r>
              <a:rPr lang="en-US" dirty="0"/>
              <a:t>Wind Capacity</a:t>
            </a:r>
          </a:p>
          <a:p>
            <a:pPr lvl="3"/>
            <a:r>
              <a:rPr lang="en-US" dirty="0"/>
              <a:t>Reactor Capacity</a:t>
            </a:r>
          </a:p>
          <a:p>
            <a:pPr lvl="3"/>
            <a:r>
              <a:rPr lang="en-US" dirty="0"/>
              <a:t>TES Capacity</a:t>
            </a:r>
          </a:p>
          <a:p>
            <a:pPr lvl="3"/>
            <a:r>
              <a:rPr lang="en-US" dirty="0"/>
              <a:t>Battery Capacity</a:t>
            </a:r>
          </a:p>
          <a:p>
            <a:pPr marL="0" indent="0">
              <a:buNone/>
            </a:pPr>
            <a:endParaRPr lang="en-US" dirty="0"/>
          </a:p>
        </p:txBody>
      </p:sp>
      <p:pic>
        <p:nvPicPr>
          <p:cNvPr id="6" name="Picture 5">
            <a:extLst>
              <a:ext uri="{FF2B5EF4-FFF2-40B4-BE49-F238E27FC236}">
                <a16:creationId xmlns:a16="http://schemas.microsoft.com/office/drawing/2014/main" id="{37525891-F7D8-56A4-2BEE-A17139862934}"/>
              </a:ext>
            </a:extLst>
          </p:cNvPr>
          <p:cNvPicPr>
            <a:picLocks noChangeAspect="1"/>
          </p:cNvPicPr>
          <p:nvPr/>
        </p:nvPicPr>
        <p:blipFill>
          <a:blip r:embed="rId2"/>
          <a:stretch>
            <a:fillRect/>
          </a:stretch>
        </p:blipFill>
        <p:spPr>
          <a:xfrm>
            <a:off x="381000" y="2047062"/>
            <a:ext cx="4286250" cy="885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7C95BD64-7B6C-68A8-7469-61565DE4015D}"/>
              </a:ext>
            </a:extLst>
          </p:cNvPr>
          <p:cNvPicPr>
            <a:picLocks noChangeAspect="1"/>
          </p:cNvPicPr>
          <p:nvPr/>
        </p:nvPicPr>
        <p:blipFill>
          <a:blip r:embed="rId3"/>
          <a:stretch>
            <a:fillRect/>
          </a:stretch>
        </p:blipFill>
        <p:spPr>
          <a:xfrm>
            <a:off x="5943600" y="1447100"/>
            <a:ext cx="4362450" cy="10953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Content Placeholder 2">
            <a:extLst>
              <a:ext uri="{FF2B5EF4-FFF2-40B4-BE49-F238E27FC236}">
                <a16:creationId xmlns:a16="http://schemas.microsoft.com/office/drawing/2014/main" id="{E6A11DAA-12EB-C21D-FA42-82DC6EB76B1A}"/>
              </a:ext>
            </a:extLst>
          </p:cNvPr>
          <p:cNvSpPr txBox="1">
            <a:spLocks/>
          </p:cNvSpPr>
          <p:nvPr/>
        </p:nvSpPr>
        <p:spPr>
          <a:xfrm>
            <a:off x="5867400" y="1164414"/>
            <a:ext cx="6583135" cy="565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A651"/>
              </a:buClr>
              <a:buFont typeface="Arial" panose="020B0604020202020204" pitchFamily="34" charset="0"/>
              <a:buChar char="•"/>
              <a:defRPr sz="2800" kern="1200">
                <a:solidFill>
                  <a:srgbClr val="01597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A651"/>
              </a:buClr>
              <a:buFont typeface="Arial" panose="020B0604020202020204" pitchFamily="34" charset="0"/>
              <a:buChar char="•"/>
              <a:defRPr sz="2400" kern="1200">
                <a:solidFill>
                  <a:srgbClr val="015976"/>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A651"/>
              </a:buClr>
              <a:buFont typeface="Arial" panose="020B0604020202020204" pitchFamily="34" charset="0"/>
              <a:buChar char="•"/>
              <a:defRPr sz="2000" kern="1200">
                <a:solidFill>
                  <a:srgbClr val="015976"/>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tx1"/>
                </a:solidFill>
                <a:latin typeface="Courier New" panose="02070309020205020404" pitchFamily="49" charset="0"/>
                <a:cs typeface="Courier New" panose="02070309020205020404" pitchFamily="49" charset="0"/>
              </a:rPr>
              <a:t>HERON\tests\workshop\wind\heron_input_storage.xml</a:t>
            </a:r>
          </a:p>
        </p:txBody>
      </p:sp>
      <p:cxnSp>
        <p:nvCxnSpPr>
          <p:cNvPr id="11" name="Straight Arrow Connector 10">
            <a:extLst>
              <a:ext uri="{FF2B5EF4-FFF2-40B4-BE49-F238E27FC236}">
                <a16:creationId xmlns:a16="http://schemas.microsoft.com/office/drawing/2014/main" id="{0F7ED805-21E9-C917-48B1-86B9ED3B6D1B}"/>
              </a:ext>
            </a:extLst>
          </p:cNvPr>
          <p:cNvCxnSpPr>
            <a:cxnSpLocks/>
          </p:cNvCxnSpPr>
          <p:nvPr/>
        </p:nvCxnSpPr>
        <p:spPr>
          <a:xfrm>
            <a:off x="6248400" y="2035033"/>
            <a:ext cx="517668" cy="525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3BF75A1-3A87-7718-B5E0-AA2E1B2DFBF5}"/>
              </a:ext>
            </a:extLst>
          </p:cNvPr>
          <p:cNvPicPr>
            <a:picLocks noChangeAspect="1"/>
          </p:cNvPicPr>
          <p:nvPr/>
        </p:nvPicPr>
        <p:blipFill>
          <a:blip r:embed="rId4"/>
          <a:stretch>
            <a:fillRect/>
          </a:stretch>
        </p:blipFill>
        <p:spPr>
          <a:xfrm>
            <a:off x="5143904" y="2819400"/>
            <a:ext cx="3716421" cy="76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DFDD5629-DC5A-8043-4F2D-03407FDE3807}"/>
              </a:ext>
            </a:extLst>
          </p:cNvPr>
          <p:cNvPicPr>
            <a:picLocks noChangeAspect="1"/>
          </p:cNvPicPr>
          <p:nvPr/>
        </p:nvPicPr>
        <p:blipFill>
          <a:blip r:embed="rId5"/>
          <a:stretch>
            <a:fillRect/>
          </a:stretch>
        </p:blipFill>
        <p:spPr>
          <a:xfrm>
            <a:off x="5143904" y="3676331"/>
            <a:ext cx="4191000" cy="76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A9471E7F-26ED-0F80-3BB2-C261CC92DE0F}"/>
              </a:ext>
            </a:extLst>
          </p:cNvPr>
          <p:cNvPicPr>
            <a:picLocks noChangeAspect="1"/>
          </p:cNvPicPr>
          <p:nvPr/>
        </p:nvPicPr>
        <p:blipFill>
          <a:blip r:embed="rId6"/>
          <a:stretch>
            <a:fillRect/>
          </a:stretch>
        </p:blipFill>
        <p:spPr>
          <a:xfrm>
            <a:off x="5146854" y="4546187"/>
            <a:ext cx="4312763" cy="76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a:extLst>
              <a:ext uri="{FF2B5EF4-FFF2-40B4-BE49-F238E27FC236}">
                <a16:creationId xmlns:a16="http://schemas.microsoft.com/office/drawing/2014/main" id="{371DF207-7C20-4A30-2415-2B867253067A}"/>
              </a:ext>
            </a:extLst>
          </p:cNvPr>
          <p:cNvPicPr>
            <a:picLocks noChangeAspect="1"/>
          </p:cNvPicPr>
          <p:nvPr/>
        </p:nvPicPr>
        <p:blipFill>
          <a:blip r:embed="rId7"/>
          <a:stretch>
            <a:fillRect/>
          </a:stretch>
        </p:blipFill>
        <p:spPr>
          <a:xfrm>
            <a:off x="5146854" y="5410200"/>
            <a:ext cx="4276531" cy="76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6" name="Straight Connector 25">
            <a:extLst>
              <a:ext uri="{FF2B5EF4-FFF2-40B4-BE49-F238E27FC236}">
                <a16:creationId xmlns:a16="http://schemas.microsoft.com/office/drawing/2014/main" id="{48E3E163-D13C-03DE-060B-66AF477AE833}"/>
              </a:ext>
            </a:extLst>
          </p:cNvPr>
          <p:cNvCxnSpPr/>
          <p:nvPr/>
        </p:nvCxnSpPr>
        <p:spPr>
          <a:xfrm>
            <a:off x="7584924" y="3505200"/>
            <a:ext cx="5684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FEDB05D-D1E9-1B66-B30C-07941D8CEE36}"/>
              </a:ext>
            </a:extLst>
          </p:cNvPr>
          <p:cNvCxnSpPr/>
          <p:nvPr/>
        </p:nvCxnSpPr>
        <p:spPr>
          <a:xfrm>
            <a:off x="7869162" y="4343400"/>
            <a:ext cx="5684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8B1A1F2-FCDA-1F51-6A69-93FF562124C8}"/>
              </a:ext>
            </a:extLst>
          </p:cNvPr>
          <p:cNvCxnSpPr/>
          <p:nvPr/>
        </p:nvCxnSpPr>
        <p:spPr>
          <a:xfrm>
            <a:off x="8021562" y="5181600"/>
            <a:ext cx="5684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04A27BC-57A7-9E1B-E544-3BCD982E3D4B}"/>
              </a:ext>
            </a:extLst>
          </p:cNvPr>
          <p:cNvCxnSpPr/>
          <p:nvPr/>
        </p:nvCxnSpPr>
        <p:spPr>
          <a:xfrm>
            <a:off x="8077200" y="6019800"/>
            <a:ext cx="5684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07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0F79-5A24-3461-6234-E8F9AA540350}"/>
              </a:ext>
            </a:extLst>
          </p:cNvPr>
          <p:cNvSpPr>
            <a:spLocks noGrp="1"/>
          </p:cNvSpPr>
          <p:nvPr>
            <p:ph type="title"/>
          </p:nvPr>
        </p:nvSpPr>
        <p:spPr/>
        <p:txBody>
          <a:bodyPr/>
          <a:lstStyle/>
          <a:p>
            <a:r>
              <a:rPr lang="en-US" dirty="0"/>
              <a:t>Doing a Full Sweep</a:t>
            </a:r>
          </a:p>
        </p:txBody>
      </p:sp>
      <p:sp>
        <p:nvSpPr>
          <p:cNvPr id="12" name="Content Placeholder 2">
            <a:extLst>
              <a:ext uri="{FF2B5EF4-FFF2-40B4-BE49-F238E27FC236}">
                <a16:creationId xmlns:a16="http://schemas.microsoft.com/office/drawing/2014/main" id="{21AAF79A-690A-E4B7-5BED-64F88C1AD3E6}"/>
              </a:ext>
            </a:extLst>
          </p:cNvPr>
          <p:cNvSpPr>
            <a:spLocks noGrp="1"/>
          </p:cNvSpPr>
          <p:nvPr>
            <p:ph idx="1"/>
          </p:nvPr>
        </p:nvSpPr>
        <p:spPr>
          <a:xfrm>
            <a:off x="762000" y="1240614"/>
            <a:ext cx="4741273" cy="2340786"/>
          </a:xfrm>
        </p:spPr>
        <p:txBody>
          <a:bodyPr>
            <a:normAutofit/>
          </a:bodyPr>
          <a:lstStyle/>
          <a:p>
            <a:r>
              <a:rPr lang="en-US" dirty="0"/>
              <a:t>Some results from multi-dimensional results</a:t>
            </a:r>
          </a:p>
          <a:p>
            <a:r>
              <a:rPr lang="en-US" dirty="0"/>
              <a:t>Try different sweep values!</a:t>
            </a:r>
          </a:p>
          <a:p>
            <a:pPr lvl="1"/>
            <a:r>
              <a:rPr lang="en-US" dirty="0"/>
              <a:t>Fixed Reactor output</a:t>
            </a:r>
          </a:p>
          <a:p>
            <a:pPr lvl="1"/>
            <a:r>
              <a:rPr lang="en-US" dirty="0"/>
              <a:t>Higher Grid Demand</a:t>
            </a:r>
          </a:p>
          <a:p>
            <a:pPr marL="0" indent="0">
              <a:buNone/>
            </a:pPr>
            <a:endParaRPr lang="en-US" dirty="0"/>
          </a:p>
        </p:txBody>
      </p:sp>
      <p:graphicFrame>
        <p:nvGraphicFramePr>
          <p:cNvPr id="13" name="Chart 12">
            <a:extLst>
              <a:ext uri="{FF2B5EF4-FFF2-40B4-BE49-F238E27FC236}">
                <a16:creationId xmlns:a16="http://schemas.microsoft.com/office/drawing/2014/main" id="{1A3D0F1F-CC9F-433B-A7EF-A9478B4DA58E}"/>
              </a:ext>
            </a:extLst>
          </p:cNvPr>
          <p:cNvGraphicFramePr>
            <a:graphicFrameLocks/>
          </p:cNvGraphicFramePr>
          <p:nvPr>
            <p:extLst>
              <p:ext uri="{D42A27DB-BD31-4B8C-83A1-F6EECF244321}">
                <p14:modId xmlns:p14="http://schemas.microsoft.com/office/powerpoint/2010/main" val="3241308699"/>
              </p:ext>
            </p:extLst>
          </p:nvPr>
        </p:nvGraphicFramePr>
        <p:xfrm>
          <a:off x="1885950" y="3602539"/>
          <a:ext cx="4038600" cy="234078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6EA1A19C-995F-4A36-A85A-B9EF6A49070A}"/>
              </a:ext>
            </a:extLst>
          </p:cNvPr>
          <p:cNvGraphicFramePr>
            <a:graphicFrameLocks/>
          </p:cNvGraphicFramePr>
          <p:nvPr>
            <p:extLst>
              <p:ext uri="{D42A27DB-BD31-4B8C-83A1-F6EECF244321}">
                <p14:modId xmlns:p14="http://schemas.microsoft.com/office/powerpoint/2010/main" val="2251045282"/>
              </p:ext>
            </p:extLst>
          </p:nvPr>
        </p:nvGraphicFramePr>
        <p:xfrm>
          <a:off x="6096000" y="1054783"/>
          <a:ext cx="4038600" cy="23407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8DEE8FA1-A652-4A51-AEE0-E5125717151C}"/>
              </a:ext>
            </a:extLst>
          </p:cNvPr>
          <p:cNvGraphicFramePr>
            <a:graphicFrameLocks/>
          </p:cNvGraphicFramePr>
          <p:nvPr>
            <p:extLst>
              <p:ext uri="{D42A27DB-BD31-4B8C-83A1-F6EECF244321}">
                <p14:modId xmlns:p14="http://schemas.microsoft.com/office/powerpoint/2010/main" val="2546358279"/>
              </p:ext>
            </p:extLst>
          </p:nvPr>
        </p:nvGraphicFramePr>
        <p:xfrm>
          <a:off x="6096000" y="3581400"/>
          <a:ext cx="4038600" cy="234078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58230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F3AAD-9E2A-6A4B-B024-9DF4179CBC7B}"/>
              </a:ext>
            </a:extLst>
          </p:cNvPr>
          <p:cNvSpPr>
            <a:spLocks noGrp="1"/>
          </p:cNvSpPr>
          <p:nvPr>
            <p:ph type="title"/>
          </p:nvPr>
        </p:nvSpPr>
        <p:spPr/>
        <p:txBody>
          <a:bodyPr/>
          <a:lstStyle/>
          <a:p>
            <a:r>
              <a:rPr lang="en-US" dirty="0"/>
              <a:t>Basic Schematic of IES</a:t>
            </a:r>
          </a:p>
        </p:txBody>
      </p:sp>
      <p:sp>
        <p:nvSpPr>
          <p:cNvPr id="3" name="Content Placeholder 2">
            <a:extLst>
              <a:ext uri="{FF2B5EF4-FFF2-40B4-BE49-F238E27FC236}">
                <a16:creationId xmlns:a16="http://schemas.microsoft.com/office/drawing/2014/main" id="{6C84CE6C-B52E-D14D-955A-B1C6F022B569}"/>
              </a:ext>
            </a:extLst>
          </p:cNvPr>
          <p:cNvSpPr>
            <a:spLocks noGrp="1"/>
          </p:cNvSpPr>
          <p:nvPr>
            <p:ph idx="1"/>
          </p:nvPr>
        </p:nvSpPr>
        <p:spPr>
          <a:xfrm>
            <a:off x="838200" y="1299351"/>
            <a:ext cx="5867400" cy="4351338"/>
          </a:xfrm>
        </p:spPr>
        <p:txBody>
          <a:bodyPr>
            <a:normAutofit fontScale="92500" lnSpcReduction="10000"/>
          </a:bodyPr>
          <a:lstStyle/>
          <a:p>
            <a:r>
              <a:rPr lang="en-US" b="1" dirty="0"/>
              <a:t>Nuclear Power Plant</a:t>
            </a:r>
          </a:p>
          <a:p>
            <a:pPr lvl="1"/>
            <a:r>
              <a:rPr lang="en-US" dirty="0"/>
              <a:t>Can flex from 0%–100% of rated capacity</a:t>
            </a:r>
          </a:p>
          <a:p>
            <a:r>
              <a:rPr lang="en-US" b="1" dirty="0"/>
              <a:t>Wind Farm</a:t>
            </a:r>
          </a:p>
          <a:p>
            <a:pPr lvl="1"/>
            <a:r>
              <a:rPr lang="en-US" dirty="0"/>
              <a:t>Also has rated capacity, but varies based on wind speeds</a:t>
            </a:r>
          </a:p>
          <a:p>
            <a:pPr lvl="2"/>
            <a:r>
              <a:rPr lang="en-US" dirty="0"/>
              <a:t>Capacity factor taken from synthetic histories</a:t>
            </a:r>
          </a:p>
          <a:p>
            <a:r>
              <a:rPr lang="en-US" b="1" dirty="0"/>
              <a:t>Electricity Grid</a:t>
            </a:r>
          </a:p>
          <a:p>
            <a:pPr lvl="1"/>
            <a:r>
              <a:rPr lang="en-US" dirty="0"/>
              <a:t>Demand</a:t>
            </a:r>
          </a:p>
          <a:p>
            <a:pPr lvl="2"/>
            <a:r>
              <a:rPr lang="en-US" dirty="0"/>
              <a:t>also taken from synthetic histories</a:t>
            </a:r>
          </a:p>
          <a:p>
            <a:pPr lvl="1"/>
            <a:r>
              <a:rPr lang="en-US" dirty="0"/>
              <a:t>External Market (Source/Sink)</a:t>
            </a:r>
          </a:p>
        </p:txBody>
      </p:sp>
      <p:pic>
        <p:nvPicPr>
          <p:cNvPr id="8" name="Picture 7" descr="Diagram&#10;&#10;Description automatically generated">
            <a:extLst>
              <a:ext uri="{FF2B5EF4-FFF2-40B4-BE49-F238E27FC236}">
                <a16:creationId xmlns:a16="http://schemas.microsoft.com/office/drawing/2014/main" id="{7AF244F2-7067-43BD-DA02-D0E09B113E21}"/>
              </a:ext>
            </a:extLst>
          </p:cNvPr>
          <p:cNvPicPr>
            <a:picLocks noChangeAspect="1"/>
          </p:cNvPicPr>
          <p:nvPr/>
        </p:nvPicPr>
        <p:blipFill rotWithShape="1">
          <a:blip r:embed="rId2"/>
          <a:srcRect t="11911" r="16654"/>
          <a:stretch/>
        </p:blipFill>
        <p:spPr>
          <a:xfrm>
            <a:off x="7543800" y="1066800"/>
            <a:ext cx="3444240" cy="4753433"/>
          </a:xfrm>
          <a:prstGeom prst="rect">
            <a:avLst/>
          </a:prstGeom>
        </p:spPr>
      </p:pic>
    </p:spTree>
    <p:extLst>
      <p:ext uri="{BB962C8B-B14F-4D97-AF65-F5344CB8AC3E}">
        <p14:creationId xmlns:p14="http://schemas.microsoft.com/office/powerpoint/2010/main" val="1806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F3AAD-9E2A-6A4B-B024-9DF4179CBC7B}"/>
              </a:ext>
            </a:extLst>
          </p:cNvPr>
          <p:cNvSpPr>
            <a:spLocks noGrp="1"/>
          </p:cNvSpPr>
          <p:nvPr>
            <p:ph type="title"/>
          </p:nvPr>
        </p:nvSpPr>
        <p:spPr/>
        <p:txBody>
          <a:bodyPr/>
          <a:lstStyle/>
          <a:p>
            <a:r>
              <a:rPr lang="en-US" dirty="0"/>
              <a:t>Basic Schematic of IES</a:t>
            </a:r>
          </a:p>
        </p:txBody>
      </p:sp>
      <p:sp>
        <p:nvSpPr>
          <p:cNvPr id="3" name="Content Placeholder 2">
            <a:extLst>
              <a:ext uri="{FF2B5EF4-FFF2-40B4-BE49-F238E27FC236}">
                <a16:creationId xmlns:a16="http://schemas.microsoft.com/office/drawing/2014/main" id="{6C84CE6C-B52E-D14D-955A-B1C6F022B569}"/>
              </a:ext>
            </a:extLst>
          </p:cNvPr>
          <p:cNvSpPr>
            <a:spLocks noGrp="1"/>
          </p:cNvSpPr>
          <p:nvPr>
            <p:ph idx="1"/>
          </p:nvPr>
        </p:nvSpPr>
        <p:spPr>
          <a:xfrm>
            <a:off x="838200" y="1299351"/>
            <a:ext cx="6248400" cy="4339449"/>
          </a:xfrm>
        </p:spPr>
        <p:txBody>
          <a:bodyPr>
            <a:normAutofit fontScale="77500" lnSpcReduction="20000"/>
          </a:bodyPr>
          <a:lstStyle/>
          <a:p>
            <a:r>
              <a:rPr lang="en-US" sz="3100" b="1" dirty="0"/>
              <a:t>Given:</a:t>
            </a:r>
          </a:p>
          <a:p>
            <a:pPr lvl="1"/>
            <a:r>
              <a:rPr lang="en-US" dirty="0"/>
              <a:t>IES (NPP + Wind Farm)</a:t>
            </a:r>
          </a:p>
          <a:p>
            <a:pPr lvl="1"/>
            <a:r>
              <a:rPr lang="en-US" dirty="0"/>
              <a:t>Market and Geographic Region</a:t>
            </a:r>
          </a:p>
          <a:p>
            <a:r>
              <a:rPr lang="en-US" sz="3100" b="1" dirty="0"/>
              <a:t>Need to find:</a:t>
            </a:r>
          </a:p>
          <a:p>
            <a:pPr lvl="1"/>
            <a:r>
              <a:rPr lang="en-US" dirty="0"/>
              <a:t>Capacities</a:t>
            </a:r>
          </a:p>
          <a:p>
            <a:pPr lvl="1"/>
            <a:r>
              <a:rPr lang="en-US" dirty="0"/>
              <a:t>Dispatch strategies</a:t>
            </a:r>
          </a:p>
          <a:p>
            <a:r>
              <a:rPr lang="en-US" sz="3100" b="1" dirty="0"/>
              <a:t>Goal(s):</a:t>
            </a:r>
          </a:p>
          <a:p>
            <a:pPr lvl="1"/>
            <a:r>
              <a:rPr lang="en-US" dirty="0"/>
              <a:t>Satisfy demand</a:t>
            </a:r>
          </a:p>
          <a:p>
            <a:pPr lvl="1"/>
            <a:r>
              <a:rPr lang="en-US" dirty="0"/>
              <a:t>Minimize costs/maximize profits (net present value [NPV])</a:t>
            </a:r>
          </a:p>
          <a:p>
            <a:r>
              <a:rPr lang="en-US" sz="3100" b="1" dirty="0"/>
              <a:t>Recall:</a:t>
            </a:r>
          </a:p>
          <a:p>
            <a:pPr lvl="1"/>
            <a:r>
              <a:rPr lang="en-US" dirty="0"/>
              <a:t>Load profiles and weather contain uncertainty</a:t>
            </a:r>
          </a:p>
          <a:p>
            <a:pPr lvl="1"/>
            <a:r>
              <a:rPr lang="en-US" dirty="0"/>
              <a:t>Uncertainty represented using synthetic time histories (Auto-Regressive Moving Average [ARMA])</a:t>
            </a:r>
          </a:p>
        </p:txBody>
      </p:sp>
      <p:pic>
        <p:nvPicPr>
          <p:cNvPr id="4" name="Picture 3" descr="Diagram&#10;&#10;Description automatically generated">
            <a:extLst>
              <a:ext uri="{FF2B5EF4-FFF2-40B4-BE49-F238E27FC236}">
                <a16:creationId xmlns:a16="http://schemas.microsoft.com/office/drawing/2014/main" id="{F69C82D5-E046-ED12-E1A1-9751FB2B03E0}"/>
              </a:ext>
            </a:extLst>
          </p:cNvPr>
          <p:cNvPicPr>
            <a:picLocks noChangeAspect="1"/>
          </p:cNvPicPr>
          <p:nvPr/>
        </p:nvPicPr>
        <p:blipFill>
          <a:blip r:embed="rId3"/>
          <a:stretch>
            <a:fillRect/>
          </a:stretch>
        </p:blipFill>
        <p:spPr>
          <a:xfrm>
            <a:off x="7146393" y="1310658"/>
            <a:ext cx="3473331" cy="4535424"/>
          </a:xfrm>
          <a:prstGeom prst="rect">
            <a:avLst/>
          </a:prstGeom>
        </p:spPr>
      </p:pic>
    </p:spTree>
    <p:extLst>
      <p:ext uri="{BB962C8B-B14F-4D97-AF65-F5344CB8AC3E}">
        <p14:creationId xmlns:p14="http://schemas.microsoft.com/office/powerpoint/2010/main" val="2007917091"/>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F3AAD-9E2A-6A4B-B024-9DF4179CBC7B}"/>
              </a:ext>
            </a:extLst>
          </p:cNvPr>
          <p:cNvSpPr>
            <a:spLocks noGrp="1"/>
          </p:cNvSpPr>
          <p:nvPr>
            <p:ph type="title"/>
          </p:nvPr>
        </p:nvSpPr>
        <p:spPr/>
        <p:txBody>
          <a:bodyPr/>
          <a:lstStyle/>
          <a:p>
            <a:r>
              <a:rPr lang="en-US" dirty="0"/>
              <a:t>Market and Weather Scenarios</a:t>
            </a:r>
          </a:p>
        </p:txBody>
      </p:sp>
      <p:sp>
        <p:nvSpPr>
          <p:cNvPr id="3" name="Content Placeholder 2">
            <a:extLst>
              <a:ext uri="{FF2B5EF4-FFF2-40B4-BE49-F238E27FC236}">
                <a16:creationId xmlns:a16="http://schemas.microsoft.com/office/drawing/2014/main" id="{6C84CE6C-B52E-D14D-955A-B1C6F022B569}"/>
              </a:ext>
            </a:extLst>
          </p:cNvPr>
          <p:cNvSpPr>
            <a:spLocks noGrp="1"/>
          </p:cNvSpPr>
          <p:nvPr>
            <p:ph idx="1"/>
          </p:nvPr>
        </p:nvSpPr>
        <p:spPr>
          <a:xfrm>
            <a:off x="5638800" y="1371600"/>
            <a:ext cx="6248400" cy="4339449"/>
          </a:xfrm>
        </p:spPr>
        <p:txBody>
          <a:bodyPr>
            <a:normAutofit/>
          </a:bodyPr>
          <a:lstStyle/>
          <a:p>
            <a:r>
              <a:rPr lang="en-US" dirty="0"/>
              <a:t>Normally, pre-HERON steps include training an ARMA model</a:t>
            </a:r>
          </a:p>
          <a:p>
            <a:pPr lvl="1"/>
            <a:r>
              <a:rPr lang="en-US" dirty="0"/>
              <a:t>Some RAVEN-trained models included</a:t>
            </a:r>
          </a:p>
          <a:p>
            <a:r>
              <a:rPr lang="en-US" dirty="0"/>
              <a:t>NYISO data for </a:t>
            </a:r>
            <a:r>
              <a:rPr lang="en-US" b="1" dirty="0"/>
              <a:t>Load</a:t>
            </a:r>
            <a:r>
              <a:rPr lang="en-US" dirty="0"/>
              <a:t>, </a:t>
            </a:r>
            <a:r>
              <a:rPr lang="en-US" b="1" dirty="0"/>
              <a:t>Wind</a:t>
            </a:r>
            <a:r>
              <a:rPr lang="en-US" dirty="0"/>
              <a:t>, </a:t>
            </a:r>
            <a:r>
              <a:rPr lang="en-US" b="1" dirty="0"/>
              <a:t>Solar</a:t>
            </a:r>
          </a:p>
          <a:p>
            <a:pPr lvl="1"/>
            <a:r>
              <a:rPr lang="en-US" b="1" dirty="0"/>
              <a:t>Load</a:t>
            </a:r>
            <a:r>
              <a:rPr lang="en-US" dirty="0"/>
              <a:t>: [GW]</a:t>
            </a:r>
          </a:p>
          <a:p>
            <a:pPr lvl="1"/>
            <a:r>
              <a:rPr lang="en-US" b="1" dirty="0"/>
              <a:t>Wind</a:t>
            </a:r>
            <a:r>
              <a:rPr lang="en-US" dirty="0"/>
              <a:t>, </a:t>
            </a:r>
            <a:r>
              <a:rPr lang="en-US" b="1" dirty="0"/>
              <a:t>Solar</a:t>
            </a:r>
            <a:r>
              <a:rPr lang="en-US" dirty="0"/>
              <a:t>: [unitless fraction]</a:t>
            </a:r>
          </a:p>
        </p:txBody>
      </p:sp>
      <p:pic>
        <p:nvPicPr>
          <p:cNvPr id="6" name="Picture 5">
            <a:extLst>
              <a:ext uri="{FF2B5EF4-FFF2-40B4-BE49-F238E27FC236}">
                <a16:creationId xmlns:a16="http://schemas.microsoft.com/office/drawing/2014/main" id="{EA166642-A5AD-DC20-C15C-FF714EC128D7}"/>
              </a:ext>
            </a:extLst>
          </p:cNvPr>
          <p:cNvPicPr>
            <a:picLocks noChangeAspect="1"/>
          </p:cNvPicPr>
          <p:nvPr/>
        </p:nvPicPr>
        <p:blipFill>
          <a:blip r:embed="rId2"/>
          <a:stretch>
            <a:fillRect/>
          </a:stretch>
        </p:blipFill>
        <p:spPr>
          <a:xfrm>
            <a:off x="152400" y="1524000"/>
            <a:ext cx="2778702" cy="32507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ontent Placeholder 2">
            <a:extLst>
              <a:ext uri="{FF2B5EF4-FFF2-40B4-BE49-F238E27FC236}">
                <a16:creationId xmlns:a16="http://schemas.microsoft.com/office/drawing/2014/main" id="{FA7D8129-BE85-59A9-6715-E713811B40E8}"/>
              </a:ext>
            </a:extLst>
          </p:cNvPr>
          <p:cNvSpPr txBox="1">
            <a:spLocks/>
          </p:cNvSpPr>
          <p:nvPr/>
        </p:nvSpPr>
        <p:spPr>
          <a:xfrm>
            <a:off x="23651" y="1154081"/>
            <a:ext cx="6583135" cy="565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A651"/>
              </a:buClr>
              <a:buFont typeface="Arial" panose="020B0604020202020204" pitchFamily="34" charset="0"/>
              <a:buChar char="•"/>
              <a:defRPr sz="2800" kern="1200">
                <a:solidFill>
                  <a:srgbClr val="01597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A651"/>
              </a:buClr>
              <a:buFont typeface="Arial" panose="020B0604020202020204" pitchFamily="34" charset="0"/>
              <a:buChar char="•"/>
              <a:defRPr sz="2400" kern="1200">
                <a:solidFill>
                  <a:srgbClr val="015976"/>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A651"/>
              </a:buClr>
              <a:buFont typeface="Arial" panose="020B0604020202020204" pitchFamily="34" charset="0"/>
              <a:buChar char="•"/>
              <a:defRPr sz="2000" kern="1200">
                <a:solidFill>
                  <a:srgbClr val="015976"/>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tx1"/>
                </a:solidFill>
                <a:latin typeface="Courier New" panose="02070309020205020404" pitchFamily="49" charset="0"/>
                <a:cs typeface="Courier New" panose="02070309020205020404" pitchFamily="49" charset="0"/>
              </a:rPr>
              <a:t>HERON\tests\</a:t>
            </a:r>
            <a:r>
              <a:rPr lang="en-US" sz="1400" b="1" dirty="0" err="1">
                <a:solidFill>
                  <a:schemeClr val="tx1"/>
                </a:solidFill>
                <a:latin typeface="Courier New" panose="02070309020205020404" pitchFamily="49" charset="0"/>
                <a:cs typeface="Courier New" panose="02070309020205020404" pitchFamily="49" charset="0"/>
              </a:rPr>
              <a:t>integration_tests</a:t>
            </a:r>
            <a:r>
              <a:rPr lang="en-US" sz="1400" b="1" dirty="0">
                <a:solidFill>
                  <a:schemeClr val="tx1"/>
                </a:solidFill>
                <a:latin typeface="Courier New" panose="02070309020205020404" pitchFamily="49" charset="0"/>
                <a:cs typeface="Courier New" panose="02070309020205020404" pitchFamily="49" charset="0"/>
              </a:rPr>
              <a:t>\ARMA\NYISO\Data_0.csv</a:t>
            </a:r>
          </a:p>
        </p:txBody>
      </p:sp>
      <p:pic>
        <p:nvPicPr>
          <p:cNvPr id="9" name="Picture 8">
            <a:extLst>
              <a:ext uri="{FF2B5EF4-FFF2-40B4-BE49-F238E27FC236}">
                <a16:creationId xmlns:a16="http://schemas.microsoft.com/office/drawing/2014/main" id="{0D9A96C7-D1B9-13B3-A5A6-1340694EE47B}"/>
              </a:ext>
            </a:extLst>
          </p:cNvPr>
          <p:cNvPicPr>
            <a:picLocks noChangeAspect="1"/>
          </p:cNvPicPr>
          <p:nvPr/>
        </p:nvPicPr>
        <p:blipFill>
          <a:blip r:embed="rId3"/>
          <a:stretch>
            <a:fillRect/>
          </a:stretch>
        </p:blipFill>
        <p:spPr>
          <a:xfrm>
            <a:off x="2667000" y="3389838"/>
            <a:ext cx="2578949" cy="30677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89755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F3AAD-9E2A-6A4B-B024-9DF4179CBC7B}"/>
              </a:ext>
            </a:extLst>
          </p:cNvPr>
          <p:cNvSpPr>
            <a:spLocks noGrp="1"/>
          </p:cNvSpPr>
          <p:nvPr>
            <p:ph type="title"/>
          </p:nvPr>
        </p:nvSpPr>
        <p:spPr/>
        <p:txBody>
          <a:bodyPr/>
          <a:lstStyle/>
          <a:p>
            <a:r>
              <a:rPr lang="en-US" dirty="0"/>
              <a:t>Market and Weather Scenarios</a:t>
            </a:r>
          </a:p>
        </p:txBody>
      </p:sp>
      <p:sp>
        <p:nvSpPr>
          <p:cNvPr id="3" name="Content Placeholder 2">
            <a:extLst>
              <a:ext uri="{FF2B5EF4-FFF2-40B4-BE49-F238E27FC236}">
                <a16:creationId xmlns:a16="http://schemas.microsoft.com/office/drawing/2014/main" id="{6C84CE6C-B52E-D14D-955A-B1C6F022B569}"/>
              </a:ext>
            </a:extLst>
          </p:cNvPr>
          <p:cNvSpPr>
            <a:spLocks noGrp="1"/>
          </p:cNvSpPr>
          <p:nvPr>
            <p:ph idx="1"/>
          </p:nvPr>
        </p:nvSpPr>
        <p:spPr>
          <a:xfrm>
            <a:off x="6641298" y="1524001"/>
            <a:ext cx="5398302" cy="2819400"/>
          </a:xfrm>
        </p:spPr>
        <p:txBody>
          <a:bodyPr>
            <a:normAutofit/>
          </a:bodyPr>
          <a:lstStyle/>
          <a:p>
            <a:r>
              <a:rPr lang="en-US" sz="2400" dirty="0"/>
              <a:t>ARMA is trained by segmenting full dataset</a:t>
            </a:r>
          </a:p>
          <a:p>
            <a:r>
              <a:rPr lang="en-US" sz="2400" dirty="0"/>
              <a:t>1 year of data broken down into:</a:t>
            </a:r>
          </a:p>
          <a:p>
            <a:pPr lvl="1"/>
            <a:r>
              <a:rPr lang="en-US" sz="2000" dirty="0"/>
              <a:t>2 representative clusters</a:t>
            </a:r>
          </a:p>
          <a:p>
            <a:pPr lvl="1"/>
            <a:r>
              <a:rPr lang="en-US" sz="2000" dirty="0"/>
              <a:t>each 24 hours long</a:t>
            </a:r>
          </a:p>
          <a:p>
            <a:r>
              <a:rPr lang="en-US" sz="2400" dirty="0"/>
              <a:t>These are parameters decided by the users, kept simple here</a:t>
            </a:r>
          </a:p>
        </p:txBody>
      </p:sp>
      <p:sp>
        <p:nvSpPr>
          <p:cNvPr id="7" name="Content Placeholder 2">
            <a:extLst>
              <a:ext uri="{FF2B5EF4-FFF2-40B4-BE49-F238E27FC236}">
                <a16:creationId xmlns:a16="http://schemas.microsoft.com/office/drawing/2014/main" id="{FA7D8129-BE85-59A9-6715-E713811B40E8}"/>
              </a:ext>
            </a:extLst>
          </p:cNvPr>
          <p:cNvSpPr txBox="1">
            <a:spLocks/>
          </p:cNvSpPr>
          <p:nvPr/>
        </p:nvSpPr>
        <p:spPr>
          <a:xfrm>
            <a:off x="23651" y="1154081"/>
            <a:ext cx="6583135" cy="565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A651"/>
              </a:buClr>
              <a:buFont typeface="Arial" panose="020B0604020202020204" pitchFamily="34" charset="0"/>
              <a:buChar char="•"/>
              <a:defRPr sz="2800" kern="1200">
                <a:solidFill>
                  <a:srgbClr val="01597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A651"/>
              </a:buClr>
              <a:buFont typeface="Arial" panose="020B0604020202020204" pitchFamily="34" charset="0"/>
              <a:buChar char="•"/>
              <a:defRPr sz="2400" kern="1200">
                <a:solidFill>
                  <a:srgbClr val="015976"/>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A651"/>
              </a:buClr>
              <a:buFont typeface="Arial" panose="020B0604020202020204" pitchFamily="34" charset="0"/>
              <a:buChar char="•"/>
              <a:defRPr sz="2000" kern="1200">
                <a:solidFill>
                  <a:srgbClr val="015976"/>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tx1"/>
                </a:solidFill>
                <a:latin typeface="Courier New" panose="02070309020205020404" pitchFamily="49" charset="0"/>
                <a:cs typeface="Courier New" panose="02070309020205020404" pitchFamily="49" charset="0"/>
              </a:rPr>
              <a:t>HERON\tests\</a:t>
            </a:r>
            <a:r>
              <a:rPr lang="en-US" sz="1400" b="1" dirty="0" err="1">
                <a:solidFill>
                  <a:schemeClr val="tx1"/>
                </a:solidFill>
                <a:latin typeface="Courier New" panose="02070309020205020404" pitchFamily="49" charset="0"/>
                <a:cs typeface="Courier New" panose="02070309020205020404" pitchFamily="49" charset="0"/>
              </a:rPr>
              <a:t>integration_tests</a:t>
            </a:r>
            <a:r>
              <a:rPr lang="en-US" sz="1400" b="1" dirty="0">
                <a:solidFill>
                  <a:schemeClr val="tx1"/>
                </a:solidFill>
                <a:latin typeface="Courier New" panose="02070309020205020404" pitchFamily="49" charset="0"/>
                <a:cs typeface="Courier New" panose="02070309020205020404" pitchFamily="49" charset="0"/>
              </a:rPr>
              <a:t>\ARMA\NYISO\Data_0.csv</a:t>
            </a:r>
          </a:p>
        </p:txBody>
      </p:sp>
      <p:pic>
        <p:nvPicPr>
          <p:cNvPr id="4" name="Picture 3">
            <a:extLst>
              <a:ext uri="{FF2B5EF4-FFF2-40B4-BE49-F238E27FC236}">
                <a16:creationId xmlns:a16="http://schemas.microsoft.com/office/drawing/2014/main" id="{DC635858-3D84-D97C-9705-F98C2222B82F}"/>
              </a:ext>
            </a:extLst>
          </p:cNvPr>
          <p:cNvPicPr>
            <a:picLocks noChangeAspect="1"/>
          </p:cNvPicPr>
          <p:nvPr/>
        </p:nvPicPr>
        <p:blipFill>
          <a:blip r:embed="rId2"/>
          <a:stretch>
            <a:fillRect/>
          </a:stretch>
        </p:blipFill>
        <p:spPr>
          <a:xfrm>
            <a:off x="304800" y="1828800"/>
            <a:ext cx="6248499" cy="4167470"/>
          </a:xfrm>
          <a:prstGeom prst="rect">
            <a:avLst/>
          </a:prstGeom>
        </p:spPr>
      </p:pic>
      <p:sp>
        <p:nvSpPr>
          <p:cNvPr id="5" name="Oval 4">
            <a:extLst>
              <a:ext uri="{FF2B5EF4-FFF2-40B4-BE49-F238E27FC236}">
                <a16:creationId xmlns:a16="http://schemas.microsoft.com/office/drawing/2014/main" id="{71C12C9C-A172-D72C-A60D-EF0048591594}"/>
              </a:ext>
            </a:extLst>
          </p:cNvPr>
          <p:cNvSpPr/>
          <p:nvPr/>
        </p:nvSpPr>
        <p:spPr>
          <a:xfrm>
            <a:off x="152400" y="1752599"/>
            <a:ext cx="2362200" cy="4307855"/>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267B383-C464-E4C3-2BCB-D0868C9D5C4F}"/>
              </a:ext>
            </a:extLst>
          </p:cNvPr>
          <p:cNvSpPr/>
          <p:nvPr/>
        </p:nvSpPr>
        <p:spPr>
          <a:xfrm>
            <a:off x="2286000" y="1752600"/>
            <a:ext cx="2362200" cy="4307855"/>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142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97945351-D160-9618-1BCB-531F6C3D9F4E}"/>
              </a:ext>
            </a:extLst>
          </p:cNvPr>
          <p:cNvPicPr>
            <a:picLocks noChangeAspect="1"/>
          </p:cNvPicPr>
          <p:nvPr/>
        </p:nvPicPr>
        <p:blipFill>
          <a:blip r:embed="rId2"/>
          <a:stretch>
            <a:fillRect/>
          </a:stretch>
        </p:blipFill>
        <p:spPr>
          <a:xfrm>
            <a:off x="4069518" y="1600200"/>
            <a:ext cx="7992485" cy="4254992"/>
          </a:xfrm>
          <a:prstGeom prst="rect">
            <a:avLst/>
          </a:prstGeom>
        </p:spPr>
      </p:pic>
      <p:sp>
        <p:nvSpPr>
          <p:cNvPr id="2" name="Title 1">
            <a:extLst>
              <a:ext uri="{FF2B5EF4-FFF2-40B4-BE49-F238E27FC236}">
                <a16:creationId xmlns:a16="http://schemas.microsoft.com/office/drawing/2014/main" id="{D9910F79-5A24-3461-6234-E8F9AA540350}"/>
              </a:ext>
            </a:extLst>
          </p:cNvPr>
          <p:cNvSpPr>
            <a:spLocks noGrp="1"/>
          </p:cNvSpPr>
          <p:nvPr>
            <p:ph type="title"/>
          </p:nvPr>
        </p:nvSpPr>
        <p:spPr/>
        <p:txBody>
          <a:bodyPr/>
          <a:lstStyle/>
          <a:p>
            <a:r>
              <a:rPr lang="en-US" dirty="0"/>
              <a:t>HERON Workflow</a:t>
            </a:r>
          </a:p>
        </p:txBody>
      </p:sp>
      <p:sp>
        <p:nvSpPr>
          <p:cNvPr id="3" name="Content Placeholder 2">
            <a:extLst>
              <a:ext uri="{FF2B5EF4-FFF2-40B4-BE49-F238E27FC236}">
                <a16:creationId xmlns:a16="http://schemas.microsoft.com/office/drawing/2014/main" id="{4C9DAD92-1606-5C5A-DB6E-69A4C6CFF48B}"/>
              </a:ext>
            </a:extLst>
          </p:cNvPr>
          <p:cNvSpPr>
            <a:spLocks noGrp="1"/>
          </p:cNvSpPr>
          <p:nvPr>
            <p:ph idx="1"/>
          </p:nvPr>
        </p:nvSpPr>
        <p:spPr>
          <a:xfrm>
            <a:off x="259518" y="1151038"/>
            <a:ext cx="3810000" cy="5325961"/>
          </a:xfrm>
        </p:spPr>
        <p:txBody>
          <a:bodyPr>
            <a:noAutofit/>
          </a:bodyPr>
          <a:lstStyle/>
          <a:p>
            <a:r>
              <a:rPr lang="en-US" sz="2400" dirty="0"/>
              <a:t>All the hard work has already been done!</a:t>
            </a:r>
          </a:p>
          <a:p>
            <a:r>
              <a:rPr lang="en-US" sz="2400" dirty="0"/>
              <a:t>From our given ARMA, synthetic histories will:</a:t>
            </a:r>
          </a:p>
          <a:p>
            <a:pPr lvl="1"/>
            <a:r>
              <a:rPr lang="en-US" sz="2000" dirty="0"/>
              <a:t>Contain a single year</a:t>
            </a:r>
          </a:p>
          <a:p>
            <a:pPr lvl="2"/>
            <a:r>
              <a:rPr lang="en-US" sz="1800" dirty="0"/>
              <a:t>Contain two clusters per year</a:t>
            </a:r>
          </a:p>
          <a:p>
            <a:pPr lvl="3"/>
            <a:r>
              <a:rPr lang="en-US" sz="1600" dirty="0"/>
              <a:t>Contain three signals per cluster (Load, Wind, </a:t>
            </a:r>
            <a:r>
              <a:rPr lang="en-US" sz="1600" strike="sngStrike" dirty="0"/>
              <a:t>Solar</a:t>
            </a:r>
            <a:r>
              <a:rPr lang="en-US" sz="1600" dirty="0"/>
              <a:t>)</a:t>
            </a:r>
          </a:p>
          <a:p>
            <a:pPr lvl="3"/>
            <a:r>
              <a:rPr lang="en-US" sz="1600" dirty="0"/>
              <a:t>Contain 24 time points per signal</a:t>
            </a:r>
          </a:p>
          <a:p>
            <a:pPr lvl="1"/>
            <a:r>
              <a:rPr lang="en-US" sz="2000" dirty="0"/>
              <a:t>For a multi-year simulation, HERON can repeat yearly data</a:t>
            </a:r>
          </a:p>
        </p:txBody>
      </p:sp>
    </p:spTree>
    <p:extLst>
      <p:ext uri="{BB962C8B-B14F-4D97-AF65-F5344CB8AC3E}">
        <p14:creationId xmlns:p14="http://schemas.microsoft.com/office/powerpoint/2010/main" val="1492914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0F79-5A24-3461-6234-E8F9AA540350}"/>
              </a:ext>
            </a:extLst>
          </p:cNvPr>
          <p:cNvSpPr>
            <a:spLocks noGrp="1"/>
          </p:cNvSpPr>
          <p:nvPr>
            <p:ph type="title"/>
          </p:nvPr>
        </p:nvSpPr>
        <p:spPr/>
        <p:txBody>
          <a:bodyPr/>
          <a:lstStyle/>
          <a:p>
            <a:r>
              <a:rPr lang="en-US" dirty="0"/>
              <a:t>HERON Workflow</a:t>
            </a:r>
          </a:p>
        </p:txBody>
      </p:sp>
      <p:sp>
        <p:nvSpPr>
          <p:cNvPr id="3" name="Content Placeholder 2">
            <a:extLst>
              <a:ext uri="{FF2B5EF4-FFF2-40B4-BE49-F238E27FC236}">
                <a16:creationId xmlns:a16="http://schemas.microsoft.com/office/drawing/2014/main" id="{4C9DAD92-1606-5C5A-DB6E-69A4C6CFF48B}"/>
              </a:ext>
            </a:extLst>
          </p:cNvPr>
          <p:cNvSpPr>
            <a:spLocks noGrp="1"/>
          </p:cNvSpPr>
          <p:nvPr>
            <p:ph idx="1"/>
          </p:nvPr>
        </p:nvSpPr>
        <p:spPr>
          <a:xfrm>
            <a:off x="533400" y="1164414"/>
            <a:ext cx="10820400" cy="2032983"/>
          </a:xfrm>
        </p:spPr>
        <p:txBody>
          <a:bodyPr>
            <a:normAutofit fontScale="92500" lnSpcReduction="10000"/>
          </a:bodyPr>
          <a:lstStyle/>
          <a:p>
            <a:r>
              <a:rPr lang="en-US" dirty="0"/>
              <a:t>Two-stage optimization or sweep:</a:t>
            </a:r>
          </a:p>
          <a:p>
            <a:pPr lvl="1"/>
            <a:r>
              <a:rPr lang="en-US" b="1" dirty="0"/>
              <a:t>Outer</a:t>
            </a:r>
            <a:r>
              <a:rPr lang="en-US" dirty="0"/>
              <a:t>: optimizing component capacities using RAVEN Gradient Descent</a:t>
            </a:r>
          </a:p>
          <a:p>
            <a:pPr lvl="1"/>
            <a:r>
              <a:rPr lang="en-US" b="1" dirty="0"/>
              <a:t>Inner</a:t>
            </a:r>
            <a:r>
              <a:rPr lang="en-US" dirty="0"/>
              <a:t>: optimizing dispatch of resources using </a:t>
            </a:r>
            <a:r>
              <a:rPr lang="en-US" dirty="0" err="1"/>
              <a:t>Pyomo</a:t>
            </a:r>
            <a:r>
              <a:rPr lang="en-US" dirty="0"/>
              <a:t> and requested solver </a:t>
            </a:r>
          </a:p>
          <a:p>
            <a:pPr lvl="2"/>
            <a:r>
              <a:rPr lang="en-US" dirty="0"/>
              <a:t>GNU Linear Programming Kit [</a:t>
            </a:r>
            <a:r>
              <a:rPr lang="en-US" dirty="0" err="1"/>
              <a:t>glpk</a:t>
            </a:r>
            <a:r>
              <a:rPr lang="en-US" dirty="0"/>
              <a:t>]</a:t>
            </a:r>
          </a:p>
          <a:p>
            <a:pPr lvl="2"/>
            <a:r>
              <a:rPr lang="en-US" dirty="0"/>
              <a:t>Coin-or Branch-and-cut [</a:t>
            </a:r>
            <a:r>
              <a:rPr lang="en-US" dirty="0" err="1"/>
              <a:t>cbc</a:t>
            </a:r>
            <a:r>
              <a:rPr lang="en-US" dirty="0"/>
              <a:t>]</a:t>
            </a:r>
          </a:p>
          <a:p>
            <a:pPr lvl="2"/>
            <a:r>
              <a:rPr lang="en-US" dirty="0"/>
              <a:t>Interior Point Optimizer [</a:t>
            </a:r>
            <a:r>
              <a:rPr lang="en-US" dirty="0" err="1"/>
              <a:t>ipopt</a:t>
            </a:r>
            <a:r>
              <a:rPr lang="en-US" dirty="0"/>
              <a:t>]</a:t>
            </a:r>
          </a:p>
        </p:txBody>
      </p:sp>
      <p:sp>
        <p:nvSpPr>
          <p:cNvPr id="8" name="Content Placeholder 2">
            <a:extLst>
              <a:ext uri="{FF2B5EF4-FFF2-40B4-BE49-F238E27FC236}">
                <a16:creationId xmlns:a16="http://schemas.microsoft.com/office/drawing/2014/main" id="{6EF38380-31E5-8FF1-016D-D0799410E13A}"/>
              </a:ext>
            </a:extLst>
          </p:cNvPr>
          <p:cNvSpPr txBox="1">
            <a:spLocks/>
          </p:cNvSpPr>
          <p:nvPr/>
        </p:nvSpPr>
        <p:spPr>
          <a:xfrm>
            <a:off x="3048000" y="5940650"/>
            <a:ext cx="6583135" cy="56537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Clr>
                <a:srgbClr val="00A651"/>
              </a:buClr>
              <a:buFont typeface="Arial" panose="020B0604020202020204" pitchFamily="34" charset="0"/>
              <a:buChar char="•"/>
              <a:defRPr sz="2800" kern="1200">
                <a:solidFill>
                  <a:srgbClr val="015976"/>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A651"/>
              </a:buClr>
              <a:buFont typeface="Arial" panose="020B0604020202020204" pitchFamily="34" charset="0"/>
              <a:buChar char="•"/>
              <a:defRPr sz="2400" kern="1200">
                <a:solidFill>
                  <a:srgbClr val="015976"/>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A651"/>
              </a:buClr>
              <a:buFont typeface="Arial" panose="020B0604020202020204" pitchFamily="34" charset="0"/>
              <a:buChar char="•"/>
              <a:defRPr sz="2000" kern="1200">
                <a:solidFill>
                  <a:srgbClr val="015976"/>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A651"/>
              </a:buClr>
              <a:buFont typeface="Arial" panose="020B0604020202020204" pitchFamily="34" charset="0"/>
              <a:buChar char="•"/>
              <a:defRPr sz="1800" kern="1200">
                <a:solidFill>
                  <a:srgbClr val="01597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rPr>
              <a:t>Modified from:</a:t>
            </a:r>
          </a:p>
          <a:p>
            <a:pPr marL="0" indent="0">
              <a:buNone/>
            </a:pPr>
            <a:r>
              <a:rPr lang="en-US" sz="1400" dirty="0">
                <a:solidFill>
                  <a:schemeClr val="tx1"/>
                </a:solidFill>
              </a:rPr>
              <a:t>A. Epiney, C. </a:t>
            </a:r>
            <a:r>
              <a:rPr lang="en-US" sz="1400" dirty="0" err="1">
                <a:solidFill>
                  <a:schemeClr val="tx1"/>
                </a:solidFill>
              </a:rPr>
              <a:t>Rabiti</a:t>
            </a:r>
            <a:r>
              <a:rPr lang="en-US" sz="1400" dirty="0">
                <a:solidFill>
                  <a:schemeClr val="tx1"/>
                </a:solidFill>
              </a:rPr>
              <a:t>, P. Talbot, A. Alfonsi, “Economic analysis of a nuclear hybrid energy system in a stochastic environment including wind turbines in an electricity grid” </a:t>
            </a:r>
            <a:r>
              <a:rPr lang="en-US" sz="1400" i="1" dirty="0">
                <a:solidFill>
                  <a:schemeClr val="tx1"/>
                </a:solidFill>
              </a:rPr>
              <a:t>Applied Energy</a:t>
            </a:r>
            <a:r>
              <a:rPr lang="en-US" sz="1400" dirty="0">
                <a:solidFill>
                  <a:schemeClr val="tx1"/>
                </a:solidFill>
              </a:rPr>
              <a:t> (2020)</a:t>
            </a:r>
          </a:p>
        </p:txBody>
      </p:sp>
      <p:pic>
        <p:nvPicPr>
          <p:cNvPr id="5" name="Picture 4" descr="Diagram&#10;&#10;Description automatically generated">
            <a:extLst>
              <a:ext uri="{FF2B5EF4-FFF2-40B4-BE49-F238E27FC236}">
                <a16:creationId xmlns:a16="http://schemas.microsoft.com/office/drawing/2014/main" id="{D0B4868D-764D-31D4-50FA-128383736F3D}"/>
              </a:ext>
            </a:extLst>
          </p:cNvPr>
          <p:cNvPicPr>
            <a:picLocks noChangeAspect="1"/>
          </p:cNvPicPr>
          <p:nvPr/>
        </p:nvPicPr>
        <p:blipFill>
          <a:blip r:embed="rId3"/>
          <a:stretch>
            <a:fillRect/>
          </a:stretch>
        </p:blipFill>
        <p:spPr>
          <a:xfrm>
            <a:off x="2112823" y="3197397"/>
            <a:ext cx="7505700" cy="2788472"/>
          </a:xfrm>
          <a:prstGeom prst="rect">
            <a:avLst/>
          </a:prstGeom>
        </p:spPr>
      </p:pic>
    </p:spTree>
    <p:extLst>
      <p:ext uri="{BB962C8B-B14F-4D97-AF65-F5344CB8AC3E}">
        <p14:creationId xmlns:p14="http://schemas.microsoft.com/office/powerpoint/2010/main" val="827978909"/>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ES_PPT_2020b.potx  -  Read-Only" id="{F265BF94-FD12-41FA-85C7-01A48AF2C1E2}" vid="{16EFB42D-B802-47C1-81EB-0AE9EF9B68C7}"/>
    </a:ext>
  </a:extLst>
</a:theme>
</file>

<file path=docProps/app.xml><?xml version="1.0" encoding="utf-8"?>
<Properties xmlns="http://schemas.openxmlformats.org/officeDocument/2006/extended-properties" xmlns:vt="http://schemas.openxmlformats.org/officeDocument/2006/docPropsVTypes">
  <Template>IES_PPT_2020b (2)</Template>
  <TotalTime>5294</TotalTime>
  <Words>1547</Words>
  <Application>Microsoft Office PowerPoint</Application>
  <PresentationFormat>Widescreen</PresentationFormat>
  <Paragraphs>273</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Arial Narrow</vt:lpstr>
      <vt:lpstr>Calibri</vt:lpstr>
      <vt:lpstr>Courier New</vt:lpstr>
      <vt:lpstr>Office Theme</vt:lpstr>
      <vt:lpstr>HERON Wind/NPP Case</vt:lpstr>
      <vt:lpstr>Outline</vt:lpstr>
      <vt:lpstr>NPP and Wind</vt:lpstr>
      <vt:lpstr>Basic Schematic of IES</vt:lpstr>
      <vt:lpstr>Basic Schematic of IES</vt:lpstr>
      <vt:lpstr>Market and Weather Scenarios</vt:lpstr>
      <vt:lpstr>Market and Weather Scenarios</vt:lpstr>
      <vt:lpstr>HERON Workflow</vt:lpstr>
      <vt:lpstr>HERON Workflow</vt:lpstr>
      <vt:lpstr>HERON Workflow</vt:lpstr>
      <vt:lpstr>HERON Input Script</vt:lpstr>
      <vt:lpstr>HERON Input Script</vt:lpstr>
      <vt:lpstr>NPP and Wind</vt:lpstr>
      <vt:lpstr>Running in Debug Mode</vt:lpstr>
      <vt:lpstr>Running in Debug Mode</vt:lpstr>
      <vt:lpstr>Running in Debug Mode</vt:lpstr>
      <vt:lpstr>Running in Debug Mode</vt:lpstr>
      <vt:lpstr>Doing a Full Sweep</vt:lpstr>
      <vt:lpstr>Doing a Full Sweep</vt:lpstr>
      <vt:lpstr>PowerPoint Presentation</vt:lpstr>
      <vt:lpstr>NPP and Wind With Storage</vt:lpstr>
      <vt:lpstr>Basic Schematic of IES</vt:lpstr>
      <vt:lpstr>Basic Schematic of IES</vt:lpstr>
      <vt:lpstr>Basic Schematic of IES</vt:lpstr>
      <vt:lpstr>HERON Input Script</vt:lpstr>
      <vt:lpstr>HERON Input Script</vt:lpstr>
      <vt:lpstr>Running in Debug Mode</vt:lpstr>
      <vt:lpstr>Running in Debug Mode</vt:lpstr>
      <vt:lpstr>Running in Debug Mode</vt:lpstr>
      <vt:lpstr>Doing a Full Sweep</vt:lpstr>
      <vt:lpstr>Doing a Full Sweep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Title 02</dc:title>
  <dc:creator>Aaron S. Epiney</dc:creator>
  <cp:lastModifiedBy>Gabriel J. Soto Gonzalez</cp:lastModifiedBy>
  <cp:revision>68</cp:revision>
  <dcterms:created xsi:type="dcterms:W3CDTF">2023-03-06T21:06:27Z</dcterms:created>
  <dcterms:modified xsi:type="dcterms:W3CDTF">2023-03-31T19:27:07Z</dcterms:modified>
</cp:coreProperties>
</file>